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5.xml" ContentType="application/vnd.openxmlformats-officedocument.themeOverride+xml"/>
  <Override PartName="/ppt/notesSlides/notesSlide7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6.xml" ContentType="application/vnd.openxmlformats-officedocument.themeOverr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1.xml" ContentType="application/vnd.openxmlformats-officedocument.drawingml.chartshapes+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7.xml" ContentType="application/vnd.openxmlformats-officedocument.themeOverr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6"/>
  </p:notesMasterIdLst>
  <p:sldIdLst>
    <p:sldId id="284" r:id="rId2"/>
    <p:sldId id="260" r:id="rId3"/>
    <p:sldId id="274"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285"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286" r:id="rId36"/>
    <p:sldId id="324" r:id="rId37"/>
    <p:sldId id="325" r:id="rId38"/>
    <p:sldId id="326" r:id="rId39"/>
    <p:sldId id="327" r:id="rId40"/>
    <p:sldId id="328" r:id="rId41"/>
    <p:sldId id="329" r:id="rId42"/>
    <p:sldId id="408" r:id="rId43"/>
    <p:sldId id="330" r:id="rId44"/>
    <p:sldId id="331" r:id="rId45"/>
    <p:sldId id="409" r:id="rId46"/>
    <p:sldId id="332" r:id="rId47"/>
    <p:sldId id="323" r:id="rId48"/>
    <p:sldId id="333" r:id="rId49"/>
    <p:sldId id="334" r:id="rId50"/>
    <p:sldId id="342" r:id="rId51"/>
    <p:sldId id="287" r:id="rId52"/>
    <p:sldId id="338" r:id="rId53"/>
    <p:sldId id="339" r:id="rId54"/>
    <p:sldId id="340" r:id="rId55"/>
    <p:sldId id="343" r:id="rId56"/>
    <p:sldId id="341" r:id="rId57"/>
    <p:sldId id="344" r:id="rId58"/>
    <p:sldId id="337" r:id="rId59"/>
    <p:sldId id="345" r:id="rId60"/>
    <p:sldId id="346" r:id="rId61"/>
    <p:sldId id="347" r:id="rId62"/>
    <p:sldId id="348" r:id="rId63"/>
    <p:sldId id="349" r:id="rId64"/>
    <p:sldId id="350" r:id="rId65"/>
    <p:sldId id="352" r:id="rId66"/>
    <p:sldId id="353" r:id="rId67"/>
    <p:sldId id="288" r:id="rId68"/>
    <p:sldId id="410" r:id="rId69"/>
    <p:sldId id="354" r:id="rId70"/>
    <p:sldId id="355" r:id="rId71"/>
    <p:sldId id="357" r:id="rId72"/>
    <p:sldId id="411" r:id="rId73"/>
    <p:sldId id="358" r:id="rId74"/>
    <p:sldId id="412" r:id="rId75"/>
    <p:sldId id="360" r:id="rId76"/>
    <p:sldId id="361" r:id="rId77"/>
    <p:sldId id="362" r:id="rId78"/>
    <p:sldId id="413" r:id="rId79"/>
    <p:sldId id="364" r:id="rId80"/>
    <p:sldId id="365" r:id="rId81"/>
    <p:sldId id="366" r:id="rId82"/>
    <p:sldId id="414" r:id="rId83"/>
    <p:sldId id="415" r:id="rId84"/>
    <p:sldId id="416" r:id="rId85"/>
    <p:sldId id="407" r:id="rId86"/>
    <p:sldId id="368" r:id="rId87"/>
    <p:sldId id="369" r:id="rId88"/>
    <p:sldId id="370" r:id="rId89"/>
    <p:sldId id="371" r:id="rId90"/>
    <p:sldId id="372" r:id="rId91"/>
    <p:sldId id="373" r:id="rId92"/>
    <p:sldId id="374" r:id="rId93"/>
    <p:sldId id="417" r:id="rId94"/>
    <p:sldId id="375" r:id="rId95"/>
    <p:sldId id="376" r:id="rId96"/>
    <p:sldId id="377" r:id="rId97"/>
    <p:sldId id="378" r:id="rId98"/>
    <p:sldId id="379" r:id="rId99"/>
    <p:sldId id="418" r:id="rId100"/>
    <p:sldId id="381" r:id="rId101"/>
    <p:sldId id="419" r:id="rId102"/>
    <p:sldId id="382" r:id="rId103"/>
    <p:sldId id="383" r:id="rId104"/>
    <p:sldId id="384" r:id="rId105"/>
    <p:sldId id="385" r:id="rId106"/>
    <p:sldId id="289" r:id="rId107"/>
    <p:sldId id="386" r:id="rId108"/>
    <p:sldId id="387" r:id="rId109"/>
    <p:sldId id="389" r:id="rId110"/>
    <p:sldId id="391" r:id="rId111"/>
    <p:sldId id="390" r:id="rId112"/>
    <p:sldId id="392" r:id="rId113"/>
    <p:sldId id="393" r:id="rId114"/>
    <p:sldId id="394" r:id="rId115"/>
    <p:sldId id="406" r:id="rId116"/>
    <p:sldId id="395" r:id="rId117"/>
    <p:sldId id="290" r:id="rId118"/>
    <p:sldId id="405" r:id="rId119"/>
    <p:sldId id="404" r:id="rId120"/>
    <p:sldId id="399" r:id="rId121"/>
    <p:sldId id="400" r:id="rId122"/>
    <p:sldId id="401" r:id="rId123"/>
    <p:sldId id="402" r:id="rId124"/>
    <p:sldId id="403" r:id="rId125"/>
  </p:sldIdLst>
  <p:sldSz cx="12192000" cy="6858000"/>
  <p:notesSz cx="6858000" cy="9144000"/>
  <p:custDataLst>
    <p:tags r:id="rId1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234"/>
    <a:srgbClr val="EDEDF7"/>
    <a:srgbClr val="27426B"/>
    <a:srgbClr val="494398"/>
    <a:srgbClr val="F9B515"/>
    <a:srgbClr val="252326"/>
    <a:srgbClr val="0CC3BC"/>
    <a:srgbClr val="15181C"/>
    <a:srgbClr val="F09D1F"/>
    <a:srgbClr val="00A0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淺色樣式 3 - 輔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7" autoAdjust="0"/>
    <p:restoredTop sz="94660"/>
  </p:normalViewPr>
  <p:slideViewPr>
    <p:cSldViewPr snapToGrid="0" showGuides="1">
      <p:cViewPr varScale="1">
        <p:scale>
          <a:sx n="114" d="100"/>
          <a:sy n="114" d="100"/>
        </p:scale>
        <p:origin x="438" y="108"/>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oleObject" Target="&#27963;&#38913;&#31807;4"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27963;&#38913;&#31807;4"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User\Downloads\&#29986;&#37559;&#32068;&#21512;%20-%20&#35079;&#26412;.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27963;&#38913;&#31807;3"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1.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embeddings/oleObject4.bin"/></Relationships>
</file>

<file path=ppt/charts/_rels/chart16.xml.rels><?xml version="1.0" encoding="UTF-8" standalone="yes"?>
<Relationships xmlns="http://schemas.openxmlformats.org/package/2006/relationships"><Relationship Id="rId3" Type="http://schemas.openxmlformats.org/officeDocument/2006/relationships/oleObject" Target="file:///C:\Users\User\Downloads\&#29986;&#37559;&#32068;&#21512;%20-%20&#35079;&#26412;.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embeddings/oleObject1.bin"/></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embeddings/oleObject2.bin"/></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embeddings/oleObject3.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1" i="0" u="none" strike="noStrike" kern="1200" cap="all" spc="150" baseline="0">
                <a:solidFill>
                  <a:schemeClr val="tx1">
                    <a:lumMod val="50000"/>
                    <a:lumOff val="50000"/>
                  </a:schemeClr>
                </a:solidFill>
                <a:latin typeface="+mn-lt"/>
                <a:ea typeface="+mn-ea"/>
                <a:cs typeface="+mn-cs"/>
              </a:defRPr>
            </a:pPr>
            <a:r>
              <a:rPr lang="zh-TW" altLang="en-US" sz="2400" dirty="0">
                <a:solidFill>
                  <a:schemeClr val="tx1"/>
                </a:solidFill>
                <a:latin typeface="微軟正黑體" panose="020B0604030504040204" pitchFamily="34" charset="-120"/>
                <a:ea typeface="微軟正黑體" panose="020B0604030504040204" pitchFamily="34" charset="-120"/>
              </a:rPr>
              <a:t>市佔率</a:t>
            </a:r>
          </a:p>
        </c:rich>
      </c:tx>
      <c:overlay val="0"/>
      <c:spPr>
        <a:noFill/>
        <a:ln>
          <a:noFill/>
        </a:ln>
        <a:effectLst/>
      </c:spPr>
      <c:txPr>
        <a:bodyPr rot="0" spcFirstLastPara="1" vertOverflow="ellipsis" vert="horz" wrap="square" anchor="ctr" anchorCtr="1"/>
        <a:lstStyle/>
        <a:p>
          <a:pPr>
            <a:defRPr sz="2400" b="1" i="0" u="none" strike="noStrike" kern="1200" cap="all" spc="150" baseline="0">
              <a:solidFill>
                <a:schemeClr val="tx1">
                  <a:lumMod val="50000"/>
                  <a:lumOff val="50000"/>
                </a:schemeClr>
              </a:solidFill>
              <a:latin typeface="+mn-lt"/>
              <a:ea typeface="+mn-ea"/>
              <a:cs typeface="+mn-cs"/>
            </a:defRPr>
          </a:pPr>
          <a:endParaRPr lang="zh-TW"/>
        </a:p>
      </c:txPr>
    </c:title>
    <c:autoTitleDeleted val="0"/>
    <c:plotArea>
      <c:layout/>
      <c:pieChart>
        <c:varyColors val="1"/>
        <c:ser>
          <c:idx val="0"/>
          <c:order val="0"/>
          <c:tx>
            <c:strRef>
              <c:f>工作表1!$B$1</c:f>
              <c:strCache>
                <c:ptCount val="1"/>
                <c:pt idx="0">
                  <c:v>市佔率</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9946-4BE0-A568-2DC8BDE13638}"/>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9946-4BE0-A568-2DC8BDE13638}"/>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9946-4BE0-A568-2DC8BDE13638}"/>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9946-4BE0-A568-2DC8BDE13638}"/>
              </c:ext>
            </c:extLst>
          </c:dPt>
          <c:dLbls>
            <c:dLbl>
              <c:idx val="0"/>
              <c:layout>
                <c:manualLayout>
                  <c:x val="1.5793370484024842E-2"/>
                  <c:y val="1.5516163582459112E-2"/>
                </c:manualLayout>
              </c:layout>
              <c:spPr>
                <a:xfrm>
                  <a:off x="4958799" y="1152139"/>
                  <a:ext cx="1279674" cy="836638"/>
                </a:xfrm>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7992"/>
                        <a:gd name="adj2" fmla="val 38504"/>
                      </a:avLst>
                    </a:prstGeom>
                    <a:noFill/>
                    <a:ln>
                      <a:noFill/>
                    </a:ln>
                  </c15:spPr>
                  <c15:layout>
                    <c:manualLayout>
                      <c:w val="0.19892092107061021"/>
                      <c:h val="0.1703588242001694"/>
                    </c:manualLayout>
                  </c15:layout>
                </c:ext>
                <c:ext xmlns:c16="http://schemas.microsoft.com/office/drawing/2014/chart" uri="{C3380CC4-5D6E-409C-BE32-E72D297353CC}">
                  <c16:uniqueId val="{00000001-9946-4BE0-A568-2DC8BDE13638}"/>
                </c:ext>
              </c:extLst>
            </c:dLbl>
            <c:dLbl>
              <c:idx val="1"/>
              <c:layout>
                <c:manualLayout>
                  <c:x val="0.17372707532427312"/>
                  <c:y val="-7.7581326969440286E-3"/>
                </c:manualLayout>
              </c:layout>
              <c:spPr>
                <a:xfrm>
                  <a:off x="3226280" y="3967417"/>
                  <a:ext cx="1983249" cy="905522"/>
                </a:xfrm>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9854"/>
                        <a:gd name="adj2" fmla="val -36863"/>
                      </a:avLst>
                    </a:prstGeom>
                    <a:noFill/>
                    <a:ln>
                      <a:noFill/>
                    </a:ln>
                  </c15:spPr>
                  <c15:layout>
                    <c:manualLayout>
                      <c:w val="0.30828923443968276"/>
                      <c:h val="0.18438518114289434"/>
                    </c:manualLayout>
                  </c15:layout>
                </c:ext>
                <c:ext xmlns:c16="http://schemas.microsoft.com/office/drawing/2014/chart" uri="{C3380CC4-5D6E-409C-BE32-E72D297353CC}">
                  <c16:uniqueId val="{00000003-9946-4BE0-A568-2DC8BDE13638}"/>
                </c:ext>
              </c:extLst>
            </c:dLbl>
            <c:dLbl>
              <c:idx val="2"/>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3962"/>
                        <a:gd name="adj2" fmla="val 7914"/>
                      </a:avLst>
                    </a:prstGeom>
                    <a:noFill/>
                    <a:ln>
                      <a:noFill/>
                    </a:ln>
                  </c15:spPr>
                </c:ext>
                <c:ext xmlns:c16="http://schemas.microsoft.com/office/drawing/2014/chart" uri="{C3380CC4-5D6E-409C-BE32-E72D297353CC}">
                  <c16:uniqueId val="{00000005-9946-4BE0-A568-2DC8BDE13638}"/>
                </c:ext>
              </c:extLst>
            </c:dLbl>
            <c:dLbl>
              <c:idx val="3"/>
              <c:layout>
                <c:manualLayout>
                  <c:x val="-1.8754627449779508E-2"/>
                  <c:y val="3.2325230501075122E-2"/>
                </c:manualLayout>
              </c:layout>
              <c:spPr>
                <a:xfrm>
                  <a:off x="736101" y="0"/>
                  <a:ext cx="1766569" cy="969022"/>
                </a:xfrm>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52186"/>
                        <a:gd name="adj2" fmla="val 81582"/>
                      </a:avLst>
                    </a:prstGeom>
                    <a:noFill/>
                    <a:ln>
                      <a:noFill/>
                    </a:ln>
                  </c15:spPr>
                  <c15:layout>
                    <c:manualLayout>
                      <c:w val="0.2607878746709002"/>
                      <c:h val="0.17404113996220757"/>
                    </c:manualLayout>
                  </c15:layout>
                </c:ext>
                <c:ext xmlns:c16="http://schemas.microsoft.com/office/drawing/2014/chart" uri="{C3380CC4-5D6E-409C-BE32-E72D297353CC}">
                  <c16:uniqueId val="{00000007-9946-4BE0-A568-2DC8BDE13638}"/>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工作表1!$A$2:$A$5</c:f>
              <c:strCache>
                <c:ptCount val="4"/>
                <c:pt idx="0">
                  <c:v>日本信越</c:v>
                </c:pt>
                <c:pt idx="1">
                  <c:v>環球晶+德國世創</c:v>
                </c:pt>
                <c:pt idx="2">
                  <c:v>日本勝高</c:v>
                </c:pt>
                <c:pt idx="3">
                  <c:v>南韓SK Siltron</c:v>
                </c:pt>
              </c:strCache>
            </c:strRef>
          </c:cat>
          <c:val>
            <c:numRef>
              <c:f>工作表1!$B$2:$B$5</c:f>
              <c:numCache>
                <c:formatCode>General</c:formatCode>
                <c:ptCount val="4"/>
                <c:pt idx="0">
                  <c:v>33</c:v>
                </c:pt>
                <c:pt idx="1">
                  <c:v>30</c:v>
                </c:pt>
                <c:pt idx="2">
                  <c:v>25</c:v>
                </c:pt>
                <c:pt idx="3">
                  <c:v>12</c:v>
                </c:pt>
              </c:numCache>
            </c:numRef>
          </c:val>
          <c:extLst>
            <c:ext xmlns:c16="http://schemas.microsoft.com/office/drawing/2014/chart" uri="{C3380CC4-5D6E-409C-BE32-E72D297353CC}">
              <c16:uniqueId val="{00000008-9946-4BE0-A568-2DC8BDE13638}"/>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ltLang="en-US" sz="2400" b="1">
                <a:latin typeface="微軟正黑體" panose="020B0604030504040204" pitchFamily="34" charset="-120"/>
                <a:ea typeface="微軟正黑體" panose="020B0604030504040204" pitchFamily="34" charset="-120"/>
              </a:rPr>
              <a:t>不動產佔資產比例</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lineChart>
        <c:grouping val="standard"/>
        <c:varyColors val="0"/>
        <c:ser>
          <c:idx val="0"/>
          <c:order val="0"/>
          <c:spPr>
            <a:ln w="28575" cap="rnd">
              <a:solidFill>
                <a:schemeClr val="accent1"/>
              </a:solidFill>
              <a:round/>
            </a:ln>
            <a:effectLst/>
          </c:spPr>
          <c:marker>
            <c:symbol val="none"/>
          </c:marker>
          <c:cat>
            <c:numRef>
              <c:f>工作表1!$C$2:$C$8</c:f>
              <c:numCache>
                <c:formatCode>General</c:formatCode>
                <c:ptCount val="7"/>
                <c:pt idx="0">
                  <c:v>2014</c:v>
                </c:pt>
                <c:pt idx="1">
                  <c:v>2015</c:v>
                </c:pt>
                <c:pt idx="2">
                  <c:v>2016</c:v>
                </c:pt>
                <c:pt idx="3">
                  <c:v>2017</c:v>
                </c:pt>
                <c:pt idx="4">
                  <c:v>2018</c:v>
                </c:pt>
                <c:pt idx="5">
                  <c:v>2019</c:v>
                </c:pt>
                <c:pt idx="6">
                  <c:v>2020</c:v>
                </c:pt>
              </c:numCache>
            </c:numRef>
          </c:cat>
          <c:val>
            <c:numRef>
              <c:f>工作表1!$G$2:$G$8</c:f>
              <c:numCache>
                <c:formatCode>General</c:formatCode>
                <c:ptCount val="7"/>
                <c:pt idx="0">
                  <c:v>0.37282064599518344</c:v>
                </c:pt>
                <c:pt idx="1">
                  <c:v>0.40931421795398537</c:v>
                </c:pt>
                <c:pt idx="2">
                  <c:v>0.49868244558221747</c:v>
                </c:pt>
                <c:pt idx="3">
                  <c:v>0.42005533915184606</c:v>
                </c:pt>
                <c:pt idx="4">
                  <c:v>0.36003694367805683</c:v>
                </c:pt>
                <c:pt idx="5">
                  <c:v>0.36821564927857126</c:v>
                </c:pt>
                <c:pt idx="6">
                  <c:v>0.38612062936361746</c:v>
                </c:pt>
              </c:numCache>
            </c:numRef>
          </c:val>
          <c:smooth val="0"/>
          <c:extLst>
            <c:ext xmlns:c16="http://schemas.microsoft.com/office/drawing/2014/chart" uri="{C3380CC4-5D6E-409C-BE32-E72D297353CC}">
              <c16:uniqueId val="{00000000-17D6-4FF6-A991-922AE3C56FDE}"/>
            </c:ext>
          </c:extLst>
        </c:ser>
        <c:dLbls>
          <c:showLegendKey val="0"/>
          <c:showVal val="0"/>
          <c:showCatName val="0"/>
          <c:showSerName val="0"/>
          <c:showPercent val="0"/>
          <c:showBubbleSize val="0"/>
        </c:dLbls>
        <c:smooth val="0"/>
        <c:axId val="837367304"/>
        <c:axId val="837363040"/>
      </c:lineChart>
      <c:catAx>
        <c:axId val="837367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837363040"/>
        <c:crosses val="autoZero"/>
        <c:auto val="1"/>
        <c:lblAlgn val="ctr"/>
        <c:lblOffset val="100"/>
        <c:noMultiLvlLbl val="0"/>
      </c:catAx>
      <c:valAx>
        <c:axId val="837363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837367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工作表1!$C$22</c:f>
              <c:strCache>
                <c:ptCount val="1"/>
                <c:pt idx="0">
                  <c:v>多晶矽價格</c:v>
                </c:pt>
              </c:strCache>
            </c:strRef>
          </c:tx>
          <c:spPr>
            <a:ln w="28575" cap="rnd">
              <a:solidFill>
                <a:schemeClr val="accent1"/>
              </a:solidFill>
              <a:round/>
            </a:ln>
            <a:effectLst/>
          </c:spPr>
          <c:marker>
            <c:symbol val="none"/>
          </c:marker>
          <c:cat>
            <c:numRef>
              <c:f>工作表1!$B$23:$B$24</c:f>
              <c:numCache>
                <c:formatCode>General</c:formatCode>
                <c:ptCount val="2"/>
                <c:pt idx="0">
                  <c:v>2020</c:v>
                </c:pt>
                <c:pt idx="1">
                  <c:v>2021</c:v>
                </c:pt>
              </c:numCache>
            </c:numRef>
          </c:cat>
          <c:val>
            <c:numRef>
              <c:f>工作表1!$C$23:$C$24</c:f>
              <c:numCache>
                <c:formatCode>General</c:formatCode>
                <c:ptCount val="2"/>
                <c:pt idx="0">
                  <c:v>6.19</c:v>
                </c:pt>
                <c:pt idx="1">
                  <c:v>25.88</c:v>
                </c:pt>
              </c:numCache>
            </c:numRef>
          </c:val>
          <c:smooth val="0"/>
          <c:extLst>
            <c:ext xmlns:c16="http://schemas.microsoft.com/office/drawing/2014/chart" uri="{C3380CC4-5D6E-409C-BE32-E72D297353CC}">
              <c16:uniqueId val="{00000000-430F-4429-8D4A-AE6146CFFF59}"/>
            </c:ext>
          </c:extLst>
        </c:ser>
        <c:dLbls>
          <c:showLegendKey val="0"/>
          <c:showVal val="0"/>
          <c:showCatName val="0"/>
          <c:showSerName val="0"/>
          <c:showPercent val="0"/>
          <c:showBubbleSize val="0"/>
        </c:dLbls>
        <c:smooth val="0"/>
        <c:axId val="540688352"/>
        <c:axId val="540686712"/>
      </c:lineChart>
      <c:catAx>
        <c:axId val="540688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540686712"/>
        <c:crosses val="autoZero"/>
        <c:auto val="1"/>
        <c:lblAlgn val="ctr"/>
        <c:lblOffset val="100"/>
        <c:noMultiLvlLbl val="0"/>
      </c:catAx>
      <c:valAx>
        <c:axId val="540686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5406883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barChart>
        <c:barDir val="col"/>
        <c:grouping val="clustered"/>
        <c:varyColors val="0"/>
        <c:ser>
          <c:idx val="0"/>
          <c:order val="0"/>
          <c:tx>
            <c:strRef>
              <c:f>工作表1!$A$2</c:f>
              <c:strCache>
                <c:ptCount val="1"/>
                <c:pt idx="0">
                  <c:v>資本支出</c:v>
                </c:pt>
              </c:strCache>
            </c:strRef>
          </c:tx>
          <c:spPr>
            <a:solidFill>
              <a:schemeClr val="accent1"/>
            </a:solidFill>
            <a:ln>
              <a:noFill/>
            </a:ln>
            <a:effectLst/>
          </c:spPr>
          <c:invertIfNegative val="0"/>
          <c:cat>
            <c:numRef>
              <c:f>工作表1!$B$1:$V$1</c:f>
              <c:numCache>
                <c:formatCode>General</c:formatCode>
                <c:ptCount val="21"/>
                <c:pt idx="0">
                  <c:v>20161</c:v>
                </c:pt>
                <c:pt idx="1">
                  <c:v>20162</c:v>
                </c:pt>
                <c:pt idx="2">
                  <c:v>20163</c:v>
                </c:pt>
                <c:pt idx="3">
                  <c:v>20164</c:v>
                </c:pt>
                <c:pt idx="4">
                  <c:v>20171</c:v>
                </c:pt>
                <c:pt idx="5">
                  <c:v>20172</c:v>
                </c:pt>
                <c:pt idx="6">
                  <c:v>20173</c:v>
                </c:pt>
                <c:pt idx="7">
                  <c:v>20174</c:v>
                </c:pt>
                <c:pt idx="8">
                  <c:v>20181</c:v>
                </c:pt>
                <c:pt idx="9">
                  <c:v>20182</c:v>
                </c:pt>
                <c:pt idx="10">
                  <c:v>20183</c:v>
                </c:pt>
                <c:pt idx="11">
                  <c:v>20184</c:v>
                </c:pt>
                <c:pt idx="12">
                  <c:v>20191</c:v>
                </c:pt>
                <c:pt idx="13">
                  <c:v>20192</c:v>
                </c:pt>
                <c:pt idx="14">
                  <c:v>20193</c:v>
                </c:pt>
                <c:pt idx="15">
                  <c:v>20194</c:v>
                </c:pt>
                <c:pt idx="16">
                  <c:v>20201</c:v>
                </c:pt>
                <c:pt idx="17">
                  <c:v>20202</c:v>
                </c:pt>
                <c:pt idx="18">
                  <c:v>20203</c:v>
                </c:pt>
                <c:pt idx="19">
                  <c:v>20204</c:v>
                </c:pt>
                <c:pt idx="20">
                  <c:v>20211</c:v>
                </c:pt>
              </c:numCache>
            </c:numRef>
          </c:cat>
          <c:val>
            <c:numRef>
              <c:f>工作表1!$B$2:$V$2</c:f>
              <c:numCache>
                <c:formatCode>#,##0</c:formatCode>
                <c:ptCount val="21"/>
                <c:pt idx="0" formatCode="General">
                  <c:v>0</c:v>
                </c:pt>
                <c:pt idx="1">
                  <c:v>769336</c:v>
                </c:pt>
                <c:pt idx="2">
                  <c:v>274846</c:v>
                </c:pt>
                <c:pt idx="3">
                  <c:v>432462</c:v>
                </c:pt>
                <c:pt idx="4">
                  <c:v>773431</c:v>
                </c:pt>
                <c:pt idx="5">
                  <c:v>937582</c:v>
                </c:pt>
                <c:pt idx="6">
                  <c:v>854692</c:v>
                </c:pt>
                <c:pt idx="7">
                  <c:v>239479</c:v>
                </c:pt>
                <c:pt idx="8">
                  <c:v>1692584</c:v>
                </c:pt>
                <c:pt idx="9">
                  <c:v>1636139</c:v>
                </c:pt>
                <c:pt idx="10">
                  <c:v>1623872</c:v>
                </c:pt>
                <c:pt idx="11">
                  <c:v>1671129</c:v>
                </c:pt>
                <c:pt idx="12">
                  <c:v>929844</c:v>
                </c:pt>
                <c:pt idx="13">
                  <c:v>1158625</c:v>
                </c:pt>
                <c:pt idx="14">
                  <c:v>2523428</c:v>
                </c:pt>
                <c:pt idx="15">
                  <c:v>2991050</c:v>
                </c:pt>
                <c:pt idx="16">
                  <c:v>3001093</c:v>
                </c:pt>
                <c:pt idx="17">
                  <c:v>2452731</c:v>
                </c:pt>
                <c:pt idx="18">
                  <c:v>1691861</c:v>
                </c:pt>
                <c:pt idx="19">
                  <c:v>1021482</c:v>
                </c:pt>
                <c:pt idx="20">
                  <c:v>1276194</c:v>
                </c:pt>
              </c:numCache>
            </c:numRef>
          </c:val>
          <c:extLst>
            <c:ext xmlns:c16="http://schemas.microsoft.com/office/drawing/2014/chart" uri="{C3380CC4-5D6E-409C-BE32-E72D297353CC}">
              <c16:uniqueId val="{00000000-301D-4E43-A87A-E6BCE61AD481}"/>
            </c:ext>
          </c:extLst>
        </c:ser>
        <c:dLbls>
          <c:showLegendKey val="0"/>
          <c:showVal val="0"/>
          <c:showCatName val="0"/>
          <c:showSerName val="0"/>
          <c:showPercent val="0"/>
          <c:showBubbleSize val="0"/>
        </c:dLbls>
        <c:gapWidth val="219"/>
        <c:overlap val="-27"/>
        <c:axId val="630219168"/>
        <c:axId val="630217856"/>
      </c:barChart>
      <c:catAx>
        <c:axId val="630219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30217856"/>
        <c:crosses val="autoZero"/>
        <c:auto val="1"/>
        <c:lblAlgn val="ctr"/>
        <c:lblOffset val="100"/>
        <c:noMultiLvlLbl val="0"/>
      </c:catAx>
      <c:valAx>
        <c:axId val="63021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30219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1" i="0" u="none" strike="noStrike" kern="1200" cap="none" spc="0" normalizeH="0" baseline="0">
              <a:solidFill>
                <a:schemeClr val="dk1">
                  <a:lumMod val="50000"/>
                  <a:lumOff val="50000"/>
                </a:schemeClr>
              </a:solidFill>
              <a:latin typeface="微軟正黑體" panose="020B0604030504040204" pitchFamily="34" charset="-120"/>
              <a:ea typeface="微軟正黑體" panose="020B0604030504040204" pitchFamily="34" charset="-120"/>
              <a:cs typeface="+mj-cs"/>
            </a:defRPr>
          </a:pPr>
          <a:endParaRPr lang="zh-TW"/>
        </a:p>
      </c:txPr>
    </c:title>
    <c:autoTitleDeleted val="0"/>
    <c:plotArea>
      <c:layout>
        <c:manualLayout>
          <c:layoutTarget val="inner"/>
          <c:xMode val="edge"/>
          <c:yMode val="edge"/>
          <c:x val="7.2455564734573277E-2"/>
          <c:y val="0.14675126304082353"/>
          <c:w val="0.95389221339488961"/>
          <c:h val="0.79326179238243311"/>
        </c:manualLayout>
      </c:layout>
      <c:lineChart>
        <c:grouping val="standard"/>
        <c:varyColors val="0"/>
        <c:ser>
          <c:idx val="0"/>
          <c:order val="0"/>
          <c:tx>
            <c:strRef>
              <c:f>工作表1!$B$43</c:f>
              <c:strCache>
                <c:ptCount val="1"/>
                <c:pt idx="0">
                  <c:v>產能利用率</c:v>
                </c:pt>
              </c:strCache>
            </c:strRef>
          </c:tx>
          <c:spPr>
            <a:ln w="2222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zh-TW"/>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工作表1!$A$44:$A$49</c:f>
              <c:numCache>
                <c:formatCode>General</c:formatCode>
                <c:ptCount val="6"/>
                <c:pt idx="0">
                  <c:v>2014</c:v>
                </c:pt>
                <c:pt idx="1">
                  <c:v>2015</c:v>
                </c:pt>
                <c:pt idx="2">
                  <c:v>2016</c:v>
                </c:pt>
                <c:pt idx="3">
                  <c:v>2017</c:v>
                </c:pt>
                <c:pt idx="4">
                  <c:v>2018</c:v>
                </c:pt>
                <c:pt idx="5">
                  <c:v>2019</c:v>
                </c:pt>
              </c:numCache>
            </c:numRef>
          </c:cat>
          <c:val>
            <c:numRef>
              <c:f>工作表1!$B$44:$B$49</c:f>
              <c:numCache>
                <c:formatCode>General</c:formatCode>
                <c:ptCount val="6"/>
                <c:pt idx="0">
                  <c:v>84.64</c:v>
                </c:pt>
                <c:pt idx="1">
                  <c:v>82.29</c:v>
                </c:pt>
                <c:pt idx="2">
                  <c:v>71.959999999999994</c:v>
                </c:pt>
                <c:pt idx="3">
                  <c:v>96.67</c:v>
                </c:pt>
                <c:pt idx="4">
                  <c:v>98.4</c:v>
                </c:pt>
                <c:pt idx="5">
                  <c:v>92.26</c:v>
                </c:pt>
              </c:numCache>
            </c:numRef>
          </c:val>
          <c:smooth val="0"/>
          <c:extLst>
            <c:ext xmlns:c16="http://schemas.microsoft.com/office/drawing/2014/chart" uri="{C3380CC4-5D6E-409C-BE32-E72D297353CC}">
              <c16:uniqueId val="{00000000-4A89-4C98-8449-8CA75331B719}"/>
            </c:ext>
          </c:extLst>
        </c:ser>
        <c:dLbls>
          <c:dLblPos val="ctr"/>
          <c:showLegendKey val="0"/>
          <c:showVal val="1"/>
          <c:showCatName val="0"/>
          <c:showSerName val="0"/>
          <c:showPercent val="0"/>
          <c:showBubbleSize val="0"/>
        </c:dLbls>
        <c:smooth val="0"/>
        <c:axId val="545546344"/>
        <c:axId val="545544704"/>
      </c:lineChart>
      <c:catAx>
        <c:axId val="545546344"/>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545544704"/>
        <c:crosses val="autoZero"/>
        <c:auto val="1"/>
        <c:lblAlgn val="ctr"/>
        <c:lblOffset val="100"/>
        <c:noMultiLvlLbl val="0"/>
      </c:catAx>
      <c:valAx>
        <c:axId val="545544704"/>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545546344"/>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zh-TW"/>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ltLang="en-US" sz="2400" b="1" dirty="0">
                <a:latin typeface="微軟正黑體" panose="020B0604030504040204" pitchFamily="34" charset="-120"/>
                <a:ea typeface="微軟正黑體" panose="020B0604030504040204" pitchFamily="34" charset="-120"/>
              </a:rPr>
              <a:t>每季累計營收（千元）</a:t>
            </a:r>
            <a:endParaRPr lang="en-US" altLang="zh-TW" sz="2400" b="1" dirty="0">
              <a:latin typeface="微軟正黑體" panose="020B0604030504040204" pitchFamily="34" charset="-120"/>
              <a:ea typeface="微軟正黑體" panose="020B0604030504040204" pitchFamily="34" charset="-120"/>
            </a:endParaRP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manualLayout>
          <c:layoutTarget val="inner"/>
          <c:xMode val="edge"/>
          <c:yMode val="edge"/>
          <c:x val="0.10478783783636429"/>
          <c:y val="7.9208117904389044E-2"/>
          <c:w val="0.88270017203270834"/>
          <c:h val="0.71393776586244317"/>
        </c:manualLayout>
      </c:layout>
      <c:lineChart>
        <c:grouping val="stacked"/>
        <c:varyColors val="0"/>
        <c:ser>
          <c:idx val="0"/>
          <c:order val="0"/>
          <c:tx>
            <c:strRef>
              <c:f>工作表1!$B$1</c:f>
              <c:strCache>
                <c:ptCount val="1"/>
                <c:pt idx="0">
                  <c:v>近 3月累計營收(千元)</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工作表1!$A$2:$A$17</c:f>
              <c:numCache>
                <c:formatCode>mmm\-yy</c:formatCode>
                <c:ptCount val="16"/>
                <c:pt idx="0">
                  <c:v>44166</c:v>
                </c:pt>
                <c:pt idx="1">
                  <c:v>44075</c:v>
                </c:pt>
                <c:pt idx="2">
                  <c:v>43983</c:v>
                </c:pt>
                <c:pt idx="3">
                  <c:v>43891</c:v>
                </c:pt>
                <c:pt idx="4">
                  <c:v>43800</c:v>
                </c:pt>
                <c:pt idx="5">
                  <c:v>43709</c:v>
                </c:pt>
                <c:pt idx="6">
                  <c:v>43617</c:v>
                </c:pt>
                <c:pt idx="7">
                  <c:v>43525</c:v>
                </c:pt>
                <c:pt idx="8">
                  <c:v>43435</c:v>
                </c:pt>
                <c:pt idx="9">
                  <c:v>43344</c:v>
                </c:pt>
                <c:pt idx="10">
                  <c:v>43252</c:v>
                </c:pt>
                <c:pt idx="11">
                  <c:v>43160</c:v>
                </c:pt>
                <c:pt idx="12">
                  <c:v>43070</c:v>
                </c:pt>
                <c:pt idx="13">
                  <c:v>42979</c:v>
                </c:pt>
                <c:pt idx="14">
                  <c:v>42887</c:v>
                </c:pt>
                <c:pt idx="15">
                  <c:v>42795</c:v>
                </c:pt>
              </c:numCache>
            </c:numRef>
          </c:cat>
          <c:val>
            <c:numRef>
              <c:f>工作表1!$B$2:$B$17</c:f>
              <c:numCache>
                <c:formatCode>General</c:formatCode>
                <c:ptCount val="16"/>
                <c:pt idx="0">
                  <c:v>14136993</c:v>
                </c:pt>
                <c:pt idx="1">
                  <c:v>14006137</c:v>
                </c:pt>
                <c:pt idx="2">
                  <c:v>13700920</c:v>
                </c:pt>
                <c:pt idx="3">
                  <c:v>13514739</c:v>
                </c:pt>
                <c:pt idx="4">
                  <c:v>13506164</c:v>
                </c:pt>
                <c:pt idx="5">
                  <c:v>14303162</c:v>
                </c:pt>
                <c:pt idx="6">
                  <c:v>14693904</c:v>
                </c:pt>
                <c:pt idx="7">
                  <c:v>15591101</c:v>
                </c:pt>
                <c:pt idx="8">
                  <c:v>15623944</c:v>
                </c:pt>
                <c:pt idx="9">
                  <c:v>15161616</c:v>
                </c:pt>
                <c:pt idx="10">
                  <c:v>14367993</c:v>
                </c:pt>
                <c:pt idx="11">
                  <c:v>13909957</c:v>
                </c:pt>
                <c:pt idx="12">
                  <c:v>12447735</c:v>
                </c:pt>
                <c:pt idx="13">
                  <c:v>11978439</c:v>
                </c:pt>
                <c:pt idx="14">
                  <c:v>11205068</c:v>
                </c:pt>
                <c:pt idx="15">
                  <c:v>10581360</c:v>
                </c:pt>
              </c:numCache>
            </c:numRef>
          </c:val>
          <c:smooth val="0"/>
          <c:extLst>
            <c:ext xmlns:c16="http://schemas.microsoft.com/office/drawing/2014/chart" uri="{C3380CC4-5D6E-409C-BE32-E72D297353CC}">
              <c16:uniqueId val="{00000000-E893-4511-871D-848AC334D477}"/>
            </c:ext>
          </c:extLst>
        </c:ser>
        <c:dLbls>
          <c:showLegendKey val="0"/>
          <c:showVal val="0"/>
          <c:showCatName val="0"/>
          <c:showSerName val="0"/>
          <c:showPercent val="0"/>
          <c:showBubbleSize val="0"/>
        </c:dLbls>
        <c:marker val="1"/>
        <c:smooth val="0"/>
        <c:axId val="641699112"/>
        <c:axId val="641700424"/>
      </c:lineChart>
      <c:dateAx>
        <c:axId val="64169911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641700424"/>
        <c:crosses val="autoZero"/>
        <c:auto val="1"/>
        <c:lblOffset val="100"/>
        <c:baseTimeUnit val="months"/>
        <c:majorUnit val="3"/>
        <c:majorTimeUnit val="months"/>
      </c:dateAx>
      <c:valAx>
        <c:axId val="641700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64169911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ltLang="en-US" sz="2400" b="1" dirty="0">
                <a:latin typeface="微軟正黑體" panose="020B0604030504040204" pitchFamily="34" charset="-120"/>
                <a:ea typeface="微軟正黑體" panose="020B0604030504040204" pitchFamily="34" charset="-120"/>
              </a:rPr>
              <a:t>月產能 （單位 ： 萬片）</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lineChart>
        <c:grouping val="standard"/>
        <c:varyColors val="0"/>
        <c:ser>
          <c:idx val="0"/>
          <c:order val="0"/>
          <c:tx>
            <c:strRef>
              <c:f>工作表1!$O$46</c:f>
              <c:strCache>
                <c:ptCount val="1"/>
                <c:pt idx="0">
                  <c:v>6吋</c:v>
                </c:pt>
              </c:strCache>
            </c:strRef>
          </c:tx>
          <c:spPr>
            <a:ln w="28575" cap="rnd">
              <a:solidFill>
                <a:schemeClr val="accent1"/>
              </a:solidFill>
              <a:round/>
            </a:ln>
            <a:effectLst/>
          </c:spPr>
          <c:marker>
            <c:symbol val="none"/>
          </c:marker>
          <c:cat>
            <c:numRef>
              <c:f>工作表1!$N$47:$N$48</c:f>
              <c:numCache>
                <c:formatCode>General</c:formatCode>
                <c:ptCount val="2"/>
                <c:pt idx="0">
                  <c:v>2015</c:v>
                </c:pt>
                <c:pt idx="1">
                  <c:v>2021</c:v>
                </c:pt>
              </c:numCache>
            </c:numRef>
          </c:cat>
          <c:val>
            <c:numRef>
              <c:f>工作表1!$O$47:$O$48</c:f>
              <c:numCache>
                <c:formatCode>General</c:formatCode>
                <c:ptCount val="2"/>
                <c:pt idx="0">
                  <c:v>150</c:v>
                </c:pt>
                <c:pt idx="1">
                  <c:v>83</c:v>
                </c:pt>
              </c:numCache>
            </c:numRef>
          </c:val>
          <c:smooth val="0"/>
          <c:extLst>
            <c:ext xmlns:c16="http://schemas.microsoft.com/office/drawing/2014/chart" uri="{C3380CC4-5D6E-409C-BE32-E72D297353CC}">
              <c16:uniqueId val="{00000000-3B63-4426-BBD6-40A4E83D646F}"/>
            </c:ext>
          </c:extLst>
        </c:ser>
        <c:ser>
          <c:idx val="1"/>
          <c:order val="1"/>
          <c:tx>
            <c:strRef>
              <c:f>工作表1!$P$46</c:f>
              <c:strCache>
                <c:ptCount val="1"/>
                <c:pt idx="0">
                  <c:v>8吋</c:v>
                </c:pt>
              </c:strCache>
            </c:strRef>
          </c:tx>
          <c:spPr>
            <a:ln w="28575" cap="rnd">
              <a:solidFill>
                <a:schemeClr val="accent2"/>
              </a:solidFill>
              <a:round/>
            </a:ln>
            <a:effectLst/>
          </c:spPr>
          <c:marker>
            <c:symbol val="none"/>
          </c:marker>
          <c:cat>
            <c:numRef>
              <c:f>工作表1!$N$47:$N$48</c:f>
              <c:numCache>
                <c:formatCode>General</c:formatCode>
                <c:ptCount val="2"/>
                <c:pt idx="0">
                  <c:v>2015</c:v>
                </c:pt>
                <c:pt idx="1">
                  <c:v>2021</c:v>
                </c:pt>
              </c:numCache>
            </c:numRef>
          </c:cat>
          <c:val>
            <c:numRef>
              <c:f>工作表1!$P$47:$P$48</c:f>
              <c:numCache>
                <c:formatCode>General</c:formatCode>
                <c:ptCount val="2"/>
                <c:pt idx="0">
                  <c:v>45</c:v>
                </c:pt>
                <c:pt idx="1">
                  <c:v>130</c:v>
                </c:pt>
              </c:numCache>
            </c:numRef>
          </c:val>
          <c:smooth val="0"/>
          <c:extLst>
            <c:ext xmlns:c16="http://schemas.microsoft.com/office/drawing/2014/chart" uri="{C3380CC4-5D6E-409C-BE32-E72D297353CC}">
              <c16:uniqueId val="{00000001-3B63-4426-BBD6-40A4E83D646F}"/>
            </c:ext>
          </c:extLst>
        </c:ser>
        <c:ser>
          <c:idx val="2"/>
          <c:order val="2"/>
          <c:tx>
            <c:strRef>
              <c:f>工作表1!$Q$46</c:f>
              <c:strCache>
                <c:ptCount val="1"/>
                <c:pt idx="0">
                  <c:v>12吋</c:v>
                </c:pt>
              </c:strCache>
            </c:strRef>
          </c:tx>
          <c:spPr>
            <a:ln w="28575" cap="rnd">
              <a:solidFill>
                <a:schemeClr val="accent3"/>
              </a:solidFill>
              <a:round/>
            </a:ln>
            <a:effectLst/>
          </c:spPr>
          <c:marker>
            <c:symbol val="none"/>
          </c:marker>
          <c:cat>
            <c:numRef>
              <c:f>工作表1!$N$47:$N$48</c:f>
              <c:numCache>
                <c:formatCode>General</c:formatCode>
                <c:ptCount val="2"/>
                <c:pt idx="0">
                  <c:v>2015</c:v>
                </c:pt>
                <c:pt idx="1">
                  <c:v>2021</c:v>
                </c:pt>
              </c:numCache>
            </c:numRef>
          </c:cat>
          <c:val>
            <c:numRef>
              <c:f>工作表1!$Q$47:$Q$48</c:f>
              <c:numCache>
                <c:formatCode>General</c:formatCode>
                <c:ptCount val="2"/>
                <c:pt idx="0">
                  <c:v>18.8</c:v>
                </c:pt>
                <c:pt idx="1">
                  <c:v>100</c:v>
                </c:pt>
              </c:numCache>
            </c:numRef>
          </c:val>
          <c:smooth val="0"/>
          <c:extLst>
            <c:ext xmlns:c16="http://schemas.microsoft.com/office/drawing/2014/chart" uri="{C3380CC4-5D6E-409C-BE32-E72D297353CC}">
              <c16:uniqueId val="{00000002-3B63-4426-BBD6-40A4E83D646F}"/>
            </c:ext>
          </c:extLst>
        </c:ser>
        <c:dLbls>
          <c:showLegendKey val="0"/>
          <c:showVal val="0"/>
          <c:showCatName val="0"/>
          <c:showSerName val="0"/>
          <c:showPercent val="0"/>
          <c:showBubbleSize val="0"/>
        </c:dLbls>
        <c:smooth val="0"/>
        <c:axId val="739448712"/>
        <c:axId val="739443136"/>
      </c:lineChart>
      <c:catAx>
        <c:axId val="739448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739443136"/>
        <c:crosses val="autoZero"/>
        <c:auto val="1"/>
        <c:lblAlgn val="ctr"/>
        <c:lblOffset val="100"/>
        <c:noMultiLvlLbl val="0"/>
      </c:catAx>
      <c:valAx>
        <c:axId val="739443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73944871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manualLayout>
          <c:layoutTarget val="inner"/>
          <c:xMode val="edge"/>
          <c:yMode val="edge"/>
          <c:x val="7.0034995625546811E-2"/>
          <c:y val="0.14447571484354199"/>
          <c:w val="0.90681685622630503"/>
          <c:h val="0.7485589978878614"/>
        </c:manualLayout>
      </c:layout>
      <c:barChart>
        <c:barDir val="col"/>
        <c:grouping val="clustered"/>
        <c:varyColors val="0"/>
        <c:ser>
          <c:idx val="0"/>
          <c:order val="0"/>
          <c:tx>
            <c:strRef>
              <c:f>工作表1!$A$70</c:f>
              <c:strCache>
                <c:ptCount val="1"/>
                <c:pt idx="0">
                  <c:v>產能</c:v>
                </c:pt>
              </c:strCache>
            </c:strRef>
          </c:tx>
          <c:spPr>
            <a:solidFill>
              <a:schemeClr val="accent1"/>
            </a:solidFill>
            <a:ln>
              <a:noFill/>
            </a:ln>
            <a:effectLst/>
          </c:spPr>
          <c:invertIfNegative val="0"/>
          <c:cat>
            <c:strRef>
              <c:f>工作表1!$B$69:$C$69</c:f>
              <c:strCache>
                <c:ptCount val="2"/>
                <c:pt idx="0">
                  <c:v>信越</c:v>
                </c:pt>
                <c:pt idx="1">
                  <c:v>環球晶</c:v>
                </c:pt>
              </c:strCache>
            </c:strRef>
          </c:cat>
          <c:val>
            <c:numRef>
              <c:f>工作表1!$B$70:$C$70</c:f>
              <c:numCache>
                <c:formatCode>General</c:formatCode>
                <c:ptCount val="2"/>
                <c:pt idx="0">
                  <c:v>210</c:v>
                </c:pt>
                <c:pt idx="1">
                  <c:v>120</c:v>
                </c:pt>
              </c:numCache>
            </c:numRef>
          </c:val>
          <c:extLst>
            <c:ext xmlns:c16="http://schemas.microsoft.com/office/drawing/2014/chart" uri="{C3380CC4-5D6E-409C-BE32-E72D297353CC}">
              <c16:uniqueId val="{00000000-0E3C-4C35-93B8-18ED2046C2F0}"/>
            </c:ext>
          </c:extLst>
        </c:ser>
        <c:dLbls>
          <c:showLegendKey val="0"/>
          <c:showVal val="0"/>
          <c:showCatName val="0"/>
          <c:showSerName val="0"/>
          <c:showPercent val="0"/>
          <c:showBubbleSize val="0"/>
        </c:dLbls>
        <c:gapWidth val="219"/>
        <c:overlap val="-27"/>
        <c:axId val="640289672"/>
        <c:axId val="640293608"/>
      </c:barChart>
      <c:catAx>
        <c:axId val="640289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640293608"/>
        <c:crosses val="autoZero"/>
        <c:auto val="1"/>
        <c:lblAlgn val="ctr"/>
        <c:lblOffset val="100"/>
        <c:noMultiLvlLbl val="0"/>
      </c:catAx>
      <c:valAx>
        <c:axId val="640293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6402896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pieChart>
        <c:varyColors val="1"/>
        <c:ser>
          <c:idx val="0"/>
          <c:order val="0"/>
          <c:tx>
            <c:strRef>
              <c:f>工作表1!$B$1</c:f>
              <c:strCache>
                <c:ptCount val="1"/>
                <c:pt idx="0">
                  <c:v>成本結構</c:v>
                </c:pt>
              </c:strCache>
            </c:strRef>
          </c:tx>
          <c:explosion val="3"/>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091-405C-8866-202B58AF44D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091-405C-8866-202B58AF44D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091-405C-8866-202B58AF44D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091-405C-8866-202B58AF44D1}"/>
              </c:ext>
            </c:extLst>
          </c:dPt>
          <c:dLbls>
            <c:dLbl>
              <c:idx val="0"/>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84937"/>
                        <a:gd name="adj2" fmla="val 39817"/>
                      </a:avLst>
                    </a:prstGeom>
                    <a:noFill/>
                    <a:ln>
                      <a:noFill/>
                    </a:ln>
                  </c15:spPr>
                </c:ext>
                <c:ext xmlns:c16="http://schemas.microsoft.com/office/drawing/2014/chart" uri="{C3380CC4-5D6E-409C-BE32-E72D297353CC}">
                  <c16:uniqueId val="{00000001-E091-405C-8866-202B58AF44D1}"/>
                </c:ext>
              </c:extLst>
            </c:dLbl>
            <c:dLbl>
              <c:idx val="1"/>
              <c:layout>
                <c:manualLayout>
                  <c:x val="-3.2240669805515279E-2"/>
                  <c:y val="-1.6700520652977311E-2"/>
                </c:manualLayout>
              </c:layout>
              <c:spPr>
                <a:xfrm>
                  <a:off x="4600317" y="3635154"/>
                  <a:ext cx="1165374" cy="836639"/>
                </a:xfrm>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7799"/>
                        <a:gd name="adj2" fmla="val -45882"/>
                      </a:avLst>
                    </a:prstGeom>
                    <a:noFill/>
                    <a:ln>
                      <a:noFill/>
                    </a:ln>
                  </c15:spPr>
                  <c15:layout>
                    <c:manualLayout>
                      <c:w val="0.17402704184313295"/>
                      <c:h val="0.18336360759299472"/>
                    </c:manualLayout>
                  </c15:layout>
                </c:ext>
                <c:ext xmlns:c16="http://schemas.microsoft.com/office/drawing/2014/chart" uri="{C3380CC4-5D6E-409C-BE32-E72D297353CC}">
                  <c16:uniqueId val="{00000003-E091-405C-8866-202B58AF44D1}"/>
                </c:ext>
              </c:extLst>
            </c:dLbl>
            <c:dLbl>
              <c:idx val="2"/>
              <c:layout>
                <c:manualLayout>
                  <c:x val="-0.1156871093021426"/>
                  <c:y val="-2.7834201088296367E-3"/>
                </c:manualLayout>
              </c:layout>
              <c:spPr>
                <a:xfrm>
                  <a:off x="1896821" y="3713392"/>
                  <a:ext cx="1139974" cy="836639"/>
                </a:xfrm>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65186"/>
                        <a:gd name="adj2" fmla="val -23409"/>
                      </a:avLst>
                    </a:prstGeom>
                    <a:noFill/>
                    <a:ln>
                      <a:noFill/>
                    </a:ln>
                  </c15:spPr>
                  <c15:layout>
                    <c:manualLayout>
                      <c:w val="0.17023402186601352"/>
                      <c:h val="0.18336360759299472"/>
                    </c:manualLayout>
                  </c15:layout>
                </c:ext>
                <c:ext xmlns:c16="http://schemas.microsoft.com/office/drawing/2014/chart" uri="{C3380CC4-5D6E-409C-BE32-E72D297353CC}">
                  <c16:uniqueId val="{00000005-E091-405C-8866-202B58AF44D1}"/>
                </c:ext>
              </c:extLst>
            </c:dLbl>
            <c:dLbl>
              <c:idx val="3"/>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3072"/>
                        <a:gd name="adj2" fmla="val 22441"/>
                      </a:avLst>
                    </a:prstGeom>
                    <a:noFill/>
                    <a:ln>
                      <a:noFill/>
                    </a:ln>
                  </c15:spPr>
                </c:ext>
                <c:ext xmlns:c16="http://schemas.microsoft.com/office/drawing/2014/chart" uri="{C3380CC4-5D6E-409C-BE32-E72D297353CC}">
                  <c16:uniqueId val="{00000007-E091-405C-8866-202B58AF44D1}"/>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dk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工作表1!$A$2:$A$5</c:f>
              <c:strCache>
                <c:ptCount val="4"/>
                <c:pt idx="0">
                  <c:v>直接原料</c:v>
                </c:pt>
                <c:pt idx="1">
                  <c:v>間接材料</c:v>
                </c:pt>
                <c:pt idx="2">
                  <c:v>人工費用</c:v>
                </c:pt>
                <c:pt idx="3">
                  <c:v>製造費用</c:v>
                </c:pt>
              </c:strCache>
            </c:strRef>
          </c:cat>
          <c:val>
            <c:numRef>
              <c:f>工作表1!$B$2:$B$5</c:f>
              <c:numCache>
                <c:formatCode>General</c:formatCode>
                <c:ptCount val="4"/>
                <c:pt idx="0">
                  <c:v>26</c:v>
                </c:pt>
                <c:pt idx="1">
                  <c:v>21</c:v>
                </c:pt>
                <c:pt idx="2">
                  <c:v>7</c:v>
                </c:pt>
                <c:pt idx="3">
                  <c:v>46</c:v>
                </c:pt>
              </c:numCache>
            </c:numRef>
          </c:val>
          <c:extLst>
            <c:ext xmlns:c16="http://schemas.microsoft.com/office/drawing/2014/chart" uri="{C3380CC4-5D6E-409C-BE32-E72D297353CC}">
              <c16:uniqueId val="{00000008-E091-405C-8866-202B58AF44D1}"/>
            </c:ext>
          </c:extLst>
        </c:ser>
        <c:dLbls>
          <c:dLblPos val="outEnd"/>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ltLang="en-US" sz="2400" b="1" dirty="0">
                <a:latin typeface="微軟正黑體" panose="020B0604030504040204" pitchFamily="34" charset="-120"/>
                <a:ea typeface="微軟正黑體" panose="020B0604030504040204" pitchFamily="34" charset="-120"/>
              </a:rPr>
              <a:t>營業收入</a:t>
            </a:r>
          </a:p>
        </c:rich>
      </c:tx>
      <c:layout>
        <c:manualLayout>
          <c:xMode val="edge"/>
          <c:yMode val="edge"/>
          <c:x val="0.43245614995655685"/>
          <c:y val="1.4062541324658461E-2"/>
        </c:manualLayout>
      </c:layout>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lineChart>
        <c:grouping val="standard"/>
        <c:varyColors val="0"/>
        <c:ser>
          <c:idx val="0"/>
          <c:order val="0"/>
          <c:tx>
            <c:strRef>
              <c:f>工作表1!$B$1</c:f>
              <c:strCache>
                <c:ptCount val="1"/>
                <c:pt idx="0">
                  <c:v>營業收入</c:v>
                </c:pt>
              </c:strCache>
            </c:strRef>
          </c:tx>
          <c:spPr>
            <a:ln w="28575" cap="rnd">
              <a:solidFill>
                <a:schemeClr val="accent1"/>
              </a:solidFill>
              <a:round/>
            </a:ln>
            <a:effectLst/>
          </c:spPr>
          <c:marker>
            <c:symbol val="none"/>
          </c:marker>
          <c:cat>
            <c:numRef>
              <c:f>工作表1!$A$2:$A$11</c:f>
              <c:numCache>
                <c:formatCode>General</c:formatCode>
                <c:ptCount val="10"/>
                <c:pt idx="0">
                  <c:v>2012</c:v>
                </c:pt>
                <c:pt idx="1">
                  <c:v>2013</c:v>
                </c:pt>
                <c:pt idx="2">
                  <c:v>2014</c:v>
                </c:pt>
                <c:pt idx="3">
                  <c:v>2015</c:v>
                </c:pt>
                <c:pt idx="4">
                  <c:v>2016</c:v>
                </c:pt>
                <c:pt idx="5">
                  <c:v>2017</c:v>
                </c:pt>
                <c:pt idx="6">
                  <c:v>2018</c:v>
                </c:pt>
                <c:pt idx="7">
                  <c:v>2019</c:v>
                </c:pt>
                <c:pt idx="8">
                  <c:v>2020</c:v>
                </c:pt>
              </c:numCache>
            </c:numRef>
          </c:cat>
          <c:val>
            <c:numRef>
              <c:f>工作表1!$B$2:$B$11</c:f>
              <c:numCache>
                <c:formatCode>General</c:formatCode>
                <c:ptCount val="10"/>
                <c:pt idx="0">
                  <c:v>14040</c:v>
                </c:pt>
                <c:pt idx="1">
                  <c:v>15570</c:v>
                </c:pt>
                <c:pt idx="2">
                  <c:v>15922</c:v>
                </c:pt>
                <c:pt idx="3">
                  <c:v>15310</c:v>
                </c:pt>
                <c:pt idx="4">
                  <c:v>18427</c:v>
                </c:pt>
                <c:pt idx="5">
                  <c:v>46213</c:v>
                </c:pt>
                <c:pt idx="6">
                  <c:v>59064</c:v>
                </c:pt>
                <c:pt idx="7">
                  <c:v>58094</c:v>
                </c:pt>
                <c:pt idx="8">
                  <c:v>55359</c:v>
                </c:pt>
              </c:numCache>
            </c:numRef>
          </c:val>
          <c:smooth val="0"/>
          <c:extLst>
            <c:ext xmlns:c16="http://schemas.microsoft.com/office/drawing/2014/chart" uri="{C3380CC4-5D6E-409C-BE32-E72D297353CC}">
              <c16:uniqueId val="{00000000-195B-4474-BA92-3D096D8E21F5}"/>
            </c:ext>
          </c:extLst>
        </c:ser>
        <c:ser>
          <c:idx val="1"/>
          <c:order val="1"/>
          <c:tx>
            <c:strRef>
              <c:f>工作表1!$C$1</c:f>
              <c:strCache>
                <c:ptCount val="1"/>
                <c:pt idx="0">
                  <c:v>欄2</c:v>
                </c:pt>
              </c:strCache>
            </c:strRef>
          </c:tx>
          <c:spPr>
            <a:ln w="28575" cap="rnd">
              <a:solidFill>
                <a:schemeClr val="accent2"/>
              </a:solidFill>
              <a:round/>
            </a:ln>
            <a:effectLst/>
          </c:spPr>
          <c:marker>
            <c:symbol val="none"/>
          </c:marker>
          <c:cat>
            <c:numRef>
              <c:f>工作表1!$A$2:$A$11</c:f>
              <c:numCache>
                <c:formatCode>General</c:formatCode>
                <c:ptCount val="10"/>
                <c:pt idx="0">
                  <c:v>2012</c:v>
                </c:pt>
                <c:pt idx="1">
                  <c:v>2013</c:v>
                </c:pt>
                <c:pt idx="2">
                  <c:v>2014</c:v>
                </c:pt>
                <c:pt idx="3">
                  <c:v>2015</c:v>
                </c:pt>
                <c:pt idx="4">
                  <c:v>2016</c:v>
                </c:pt>
                <c:pt idx="5">
                  <c:v>2017</c:v>
                </c:pt>
                <c:pt idx="6">
                  <c:v>2018</c:v>
                </c:pt>
                <c:pt idx="7">
                  <c:v>2019</c:v>
                </c:pt>
                <c:pt idx="8">
                  <c:v>2020</c:v>
                </c:pt>
              </c:numCache>
            </c:numRef>
          </c:cat>
          <c:val>
            <c:numRef>
              <c:f>工作表1!$C$2:$C$11</c:f>
              <c:numCache>
                <c:formatCode>General</c:formatCode>
                <c:ptCount val="10"/>
              </c:numCache>
            </c:numRef>
          </c:val>
          <c:smooth val="0"/>
          <c:extLst>
            <c:ext xmlns:c16="http://schemas.microsoft.com/office/drawing/2014/chart" uri="{C3380CC4-5D6E-409C-BE32-E72D297353CC}">
              <c16:uniqueId val="{00000001-195B-4474-BA92-3D096D8E21F5}"/>
            </c:ext>
          </c:extLst>
        </c:ser>
        <c:ser>
          <c:idx val="2"/>
          <c:order val="2"/>
          <c:tx>
            <c:strRef>
              <c:f>工作表1!$D$1</c:f>
              <c:strCache>
                <c:ptCount val="1"/>
                <c:pt idx="0">
                  <c:v>欄1</c:v>
                </c:pt>
              </c:strCache>
            </c:strRef>
          </c:tx>
          <c:spPr>
            <a:ln w="28575" cap="rnd">
              <a:solidFill>
                <a:schemeClr val="accent3"/>
              </a:solidFill>
              <a:round/>
            </a:ln>
            <a:effectLst/>
          </c:spPr>
          <c:marker>
            <c:symbol val="none"/>
          </c:marker>
          <c:cat>
            <c:numRef>
              <c:f>工作表1!$A$2:$A$11</c:f>
              <c:numCache>
                <c:formatCode>General</c:formatCode>
                <c:ptCount val="10"/>
                <c:pt idx="0">
                  <c:v>2012</c:v>
                </c:pt>
                <c:pt idx="1">
                  <c:v>2013</c:v>
                </c:pt>
                <c:pt idx="2">
                  <c:v>2014</c:v>
                </c:pt>
                <c:pt idx="3">
                  <c:v>2015</c:v>
                </c:pt>
                <c:pt idx="4">
                  <c:v>2016</c:v>
                </c:pt>
                <c:pt idx="5">
                  <c:v>2017</c:v>
                </c:pt>
                <c:pt idx="6">
                  <c:v>2018</c:v>
                </c:pt>
                <c:pt idx="7">
                  <c:v>2019</c:v>
                </c:pt>
                <c:pt idx="8">
                  <c:v>2020</c:v>
                </c:pt>
              </c:numCache>
            </c:numRef>
          </c:cat>
          <c:val>
            <c:numRef>
              <c:f>工作表1!$D$2:$D$11</c:f>
              <c:numCache>
                <c:formatCode>General</c:formatCode>
                <c:ptCount val="10"/>
                <c:pt idx="0">
                  <c:v>2</c:v>
                </c:pt>
                <c:pt idx="1">
                  <c:v>2</c:v>
                </c:pt>
                <c:pt idx="2">
                  <c:v>3</c:v>
                </c:pt>
                <c:pt idx="3">
                  <c:v>5</c:v>
                </c:pt>
              </c:numCache>
            </c:numRef>
          </c:val>
          <c:smooth val="0"/>
          <c:extLst>
            <c:ext xmlns:c16="http://schemas.microsoft.com/office/drawing/2014/chart" uri="{C3380CC4-5D6E-409C-BE32-E72D297353CC}">
              <c16:uniqueId val="{00000002-195B-4474-BA92-3D096D8E21F5}"/>
            </c:ext>
          </c:extLst>
        </c:ser>
        <c:dLbls>
          <c:showLegendKey val="0"/>
          <c:showVal val="0"/>
          <c:showCatName val="0"/>
          <c:showSerName val="0"/>
          <c:showPercent val="0"/>
          <c:showBubbleSize val="0"/>
        </c:dLbls>
        <c:smooth val="0"/>
        <c:axId val="344786464"/>
        <c:axId val="344788128"/>
      </c:lineChart>
      <c:catAx>
        <c:axId val="344786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344788128"/>
        <c:crosses val="autoZero"/>
        <c:auto val="1"/>
        <c:lblAlgn val="ctr"/>
        <c:lblOffset val="100"/>
        <c:noMultiLvlLbl val="0"/>
      </c:catAx>
      <c:valAx>
        <c:axId val="344788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344786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ltLang="en-US" sz="2400" b="1" dirty="0">
                <a:latin typeface="微軟正黑體" panose="020B0604030504040204" pitchFamily="34" charset="-120"/>
                <a:ea typeface="微軟正黑體" panose="020B0604030504040204" pitchFamily="34" charset="-120"/>
              </a:rPr>
              <a:t>毛利率</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lineChart>
        <c:grouping val="standard"/>
        <c:varyColors val="0"/>
        <c:ser>
          <c:idx val="0"/>
          <c:order val="0"/>
          <c:tx>
            <c:strRef>
              <c:f>工作表1!$B$1</c:f>
              <c:strCache>
                <c:ptCount val="1"/>
                <c:pt idx="0">
                  <c:v>數列 1</c:v>
                </c:pt>
              </c:strCache>
            </c:strRef>
          </c:tx>
          <c:spPr>
            <a:ln w="28575" cap="rnd">
              <a:solidFill>
                <a:schemeClr val="accent1"/>
              </a:solidFill>
              <a:round/>
            </a:ln>
            <a:effectLst/>
          </c:spPr>
          <c:marker>
            <c:symbol val="none"/>
          </c:marker>
          <c:cat>
            <c:numRef>
              <c:f>工作表1!$A$2:$A$11</c:f>
              <c:numCache>
                <c:formatCode>General</c:formatCode>
                <c:ptCount val="10"/>
                <c:pt idx="0">
                  <c:v>2012</c:v>
                </c:pt>
                <c:pt idx="1">
                  <c:v>2013</c:v>
                </c:pt>
                <c:pt idx="2">
                  <c:v>2014</c:v>
                </c:pt>
                <c:pt idx="3">
                  <c:v>2015</c:v>
                </c:pt>
                <c:pt idx="4">
                  <c:v>2016</c:v>
                </c:pt>
                <c:pt idx="5">
                  <c:v>2017</c:v>
                </c:pt>
                <c:pt idx="6">
                  <c:v>2018</c:v>
                </c:pt>
                <c:pt idx="7">
                  <c:v>2019</c:v>
                </c:pt>
                <c:pt idx="8">
                  <c:v>2020</c:v>
                </c:pt>
              </c:numCache>
            </c:numRef>
          </c:cat>
          <c:val>
            <c:numRef>
              <c:f>工作表1!$B$2:$B$11</c:f>
              <c:numCache>
                <c:formatCode>General</c:formatCode>
                <c:ptCount val="10"/>
              </c:numCache>
            </c:numRef>
          </c:val>
          <c:smooth val="0"/>
          <c:extLst>
            <c:ext xmlns:c16="http://schemas.microsoft.com/office/drawing/2014/chart" uri="{C3380CC4-5D6E-409C-BE32-E72D297353CC}">
              <c16:uniqueId val="{00000000-971C-4E75-8BE1-0FB2A7319443}"/>
            </c:ext>
          </c:extLst>
        </c:ser>
        <c:ser>
          <c:idx val="1"/>
          <c:order val="1"/>
          <c:tx>
            <c:strRef>
              <c:f>工作表1!$C$1</c:f>
              <c:strCache>
                <c:ptCount val="1"/>
                <c:pt idx="0">
                  <c:v>數列 2</c:v>
                </c:pt>
              </c:strCache>
            </c:strRef>
          </c:tx>
          <c:spPr>
            <a:ln w="28575" cap="rnd">
              <a:solidFill>
                <a:schemeClr val="accent2"/>
              </a:solidFill>
              <a:round/>
            </a:ln>
            <a:effectLst/>
          </c:spPr>
          <c:marker>
            <c:symbol val="none"/>
          </c:marker>
          <c:cat>
            <c:numRef>
              <c:f>工作表1!$A$2:$A$11</c:f>
              <c:numCache>
                <c:formatCode>General</c:formatCode>
                <c:ptCount val="10"/>
                <c:pt idx="0">
                  <c:v>2012</c:v>
                </c:pt>
                <c:pt idx="1">
                  <c:v>2013</c:v>
                </c:pt>
                <c:pt idx="2">
                  <c:v>2014</c:v>
                </c:pt>
                <c:pt idx="3">
                  <c:v>2015</c:v>
                </c:pt>
                <c:pt idx="4">
                  <c:v>2016</c:v>
                </c:pt>
                <c:pt idx="5">
                  <c:v>2017</c:v>
                </c:pt>
                <c:pt idx="6">
                  <c:v>2018</c:v>
                </c:pt>
                <c:pt idx="7">
                  <c:v>2019</c:v>
                </c:pt>
                <c:pt idx="8">
                  <c:v>2020</c:v>
                </c:pt>
              </c:numCache>
            </c:numRef>
          </c:cat>
          <c:val>
            <c:numRef>
              <c:f>工作表1!$C$2:$C$11</c:f>
              <c:numCache>
                <c:formatCode>0%</c:formatCode>
                <c:ptCount val="10"/>
                <c:pt idx="0">
                  <c:v>0.18</c:v>
                </c:pt>
                <c:pt idx="1">
                  <c:v>0.24</c:v>
                </c:pt>
                <c:pt idx="2">
                  <c:v>0.23</c:v>
                </c:pt>
                <c:pt idx="3">
                  <c:v>0.27</c:v>
                </c:pt>
                <c:pt idx="4">
                  <c:v>0.22</c:v>
                </c:pt>
                <c:pt idx="5">
                  <c:v>0.26</c:v>
                </c:pt>
                <c:pt idx="6">
                  <c:v>0.38</c:v>
                </c:pt>
                <c:pt idx="7">
                  <c:v>0.39</c:v>
                </c:pt>
                <c:pt idx="8">
                  <c:v>0.37</c:v>
                </c:pt>
              </c:numCache>
            </c:numRef>
          </c:val>
          <c:smooth val="0"/>
          <c:extLst>
            <c:ext xmlns:c16="http://schemas.microsoft.com/office/drawing/2014/chart" uri="{C3380CC4-5D6E-409C-BE32-E72D297353CC}">
              <c16:uniqueId val="{00000001-971C-4E75-8BE1-0FB2A7319443}"/>
            </c:ext>
          </c:extLst>
        </c:ser>
        <c:ser>
          <c:idx val="2"/>
          <c:order val="2"/>
          <c:tx>
            <c:strRef>
              <c:f>工作表1!$D$1</c:f>
              <c:strCache>
                <c:ptCount val="1"/>
                <c:pt idx="0">
                  <c:v>數列 3</c:v>
                </c:pt>
              </c:strCache>
            </c:strRef>
          </c:tx>
          <c:spPr>
            <a:ln w="28575" cap="rnd">
              <a:solidFill>
                <a:schemeClr val="accent3"/>
              </a:solidFill>
              <a:round/>
            </a:ln>
            <a:effectLst/>
          </c:spPr>
          <c:marker>
            <c:symbol val="none"/>
          </c:marker>
          <c:cat>
            <c:numRef>
              <c:f>工作表1!$A$2:$A$11</c:f>
              <c:numCache>
                <c:formatCode>General</c:formatCode>
                <c:ptCount val="10"/>
                <c:pt idx="0">
                  <c:v>2012</c:v>
                </c:pt>
                <c:pt idx="1">
                  <c:v>2013</c:v>
                </c:pt>
                <c:pt idx="2">
                  <c:v>2014</c:v>
                </c:pt>
                <c:pt idx="3">
                  <c:v>2015</c:v>
                </c:pt>
                <c:pt idx="4">
                  <c:v>2016</c:v>
                </c:pt>
                <c:pt idx="5">
                  <c:v>2017</c:v>
                </c:pt>
                <c:pt idx="6">
                  <c:v>2018</c:v>
                </c:pt>
                <c:pt idx="7">
                  <c:v>2019</c:v>
                </c:pt>
                <c:pt idx="8">
                  <c:v>2020</c:v>
                </c:pt>
              </c:numCache>
            </c:numRef>
          </c:cat>
          <c:val>
            <c:numRef>
              <c:f>工作表1!$D$2:$D$11</c:f>
              <c:numCache>
                <c:formatCode>General</c:formatCode>
                <c:ptCount val="10"/>
              </c:numCache>
            </c:numRef>
          </c:val>
          <c:smooth val="0"/>
          <c:extLst>
            <c:ext xmlns:c16="http://schemas.microsoft.com/office/drawing/2014/chart" uri="{C3380CC4-5D6E-409C-BE32-E72D297353CC}">
              <c16:uniqueId val="{00000002-971C-4E75-8BE1-0FB2A7319443}"/>
            </c:ext>
          </c:extLst>
        </c:ser>
        <c:dLbls>
          <c:showLegendKey val="0"/>
          <c:showVal val="0"/>
          <c:showCatName val="0"/>
          <c:showSerName val="0"/>
          <c:showPercent val="0"/>
          <c:showBubbleSize val="0"/>
        </c:dLbls>
        <c:smooth val="0"/>
        <c:axId val="2024178624"/>
        <c:axId val="2024179040"/>
      </c:lineChart>
      <c:catAx>
        <c:axId val="2024178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024179040"/>
        <c:crosses val="autoZero"/>
        <c:auto val="1"/>
        <c:lblAlgn val="ctr"/>
        <c:lblOffset val="100"/>
        <c:noMultiLvlLbl val="0"/>
      </c:catAx>
      <c:valAx>
        <c:axId val="2024179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20241786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工作表1!$B$1</c:f>
              <c:strCache>
                <c:ptCount val="1"/>
                <c:pt idx="0">
                  <c:v>第二、三代半導體市場規模</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工作表1!$A$2:$A$5</c:f>
              <c:numCache>
                <c:formatCode>General</c:formatCode>
                <c:ptCount val="4"/>
                <c:pt idx="0">
                  <c:v>2018</c:v>
                </c:pt>
                <c:pt idx="1">
                  <c:v>2020</c:v>
                </c:pt>
                <c:pt idx="2">
                  <c:v>2025</c:v>
                </c:pt>
                <c:pt idx="3">
                  <c:v>2030</c:v>
                </c:pt>
              </c:numCache>
            </c:numRef>
          </c:cat>
          <c:val>
            <c:numRef>
              <c:f>工作表1!$B$2:$B$5</c:f>
              <c:numCache>
                <c:formatCode>General</c:formatCode>
                <c:ptCount val="4"/>
                <c:pt idx="0">
                  <c:v>270</c:v>
                </c:pt>
                <c:pt idx="1">
                  <c:v>298</c:v>
                </c:pt>
                <c:pt idx="2">
                  <c:v>361</c:v>
                </c:pt>
                <c:pt idx="3">
                  <c:v>435</c:v>
                </c:pt>
              </c:numCache>
            </c:numRef>
          </c:val>
          <c:extLst>
            <c:ext xmlns:c16="http://schemas.microsoft.com/office/drawing/2014/chart" uri="{C3380CC4-5D6E-409C-BE32-E72D297353CC}">
              <c16:uniqueId val="{00000000-A580-4FD5-A8A1-8F1B798FB47D}"/>
            </c:ext>
          </c:extLst>
        </c:ser>
        <c:dLbls>
          <c:dLblPos val="outEnd"/>
          <c:showLegendKey val="0"/>
          <c:showVal val="1"/>
          <c:showCatName val="0"/>
          <c:showSerName val="0"/>
          <c:showPercent val="0"/>
          <c:showBubbleSize val="0"/>
        </c:dLbls>
        <c:gapWidth val="219"/>
        <c:overlap val="-27"/>
        <c:axId val="1935645679"/>
        <c:axId val="1933329983"/>
      </c:barChart>
      <c:catAx>
        <c:axId val="19356456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933329983"/>
        <c:crosses val="autoZero"/>
        <c:auto val="1"/>
        <c:lblAlgn val="ctr"/>
        <c:lblOffset val="100"/>
        <c:noMultiLvlLbl val="0"/>
      </c:catAx>
      <c:valAx>
        <c:axId val="1933329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19356456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1" i="0" u="none" strike="noStrike" kern="1200" cap="all" spc="150" baseline="0">
                <a:solidFill>
                  <a:schemeClr val="tx1"/>
                </a:solidFill>
                <a:latin typeface="微軟正黑體" panose="020B0604030504040204" pitchFamily="34" charset="-120"/>
                <a:ea typeface="微軟正黑體" panose="020B0604030504040204" pitchFamily="34" charset="-120"/>
                <a:cs typeface="+mn-cs"/>
              </a:defRPr>
            </a:pPr>
            <a:r>
              <a:rPr lang="zh-TW" sz="2400">
                <a:solidFill>
                  <a:schemeClr val="tx1"/>
                </a:solidFill>
                <a:latin typeface="微軟正黑體" panose="020B0604030504040204" pitchFamily="34" charset="-120"/>
                <a:ea typeface="微軟正黑體" panose="020B0604030504040204" pitchFamily="34" charset="-120"/>
              </a:rPr>
              <a:t>各大廠研發費用比較</a:t>
            </a:r>
          </a:p>
        </c:rich>
      </c:tx>
      <c:overlay val="0"/>
      <c:spPr>
        <a:noFill/>
        <a:ln>
          <a:noFill/>
        </a:ln>
        <a:effectLst/>
      </c:spPr>
      <c:txPr>
        <a:bodyPr rot="0" spcFirstLastPara="1" vertOverflow="ellipsis" vert="horz" wrap="square" anchor="ctr" anchorCtr="1"/>
        <a:lstStyle/>
        <a:p>
          <a:pPr>
            <a:defRPr sz="2400" b="1" i="0" u="none" strike="noStrike" kern="1200" cap="all" spc="15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barChart>
        <c:barDir val="col"/>
        <c:grouping val="clustered"/>
        <c:varyColors val="0"/>
        <c:ser>
          <c:idx val="0"/>
          <c:order val="0"/>
          <c:tx>
            <c:v>信越</c:v>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工作表1!$X$24:$AB$24</c:f>
              <c:numCache>
                <c:formatCode>General</c:formatCode>
                <c:ptCount val="5"/>
                <c:pt idx="0">
                  <c:v>4591865.76</c:v>
                </c:pt>
                <c:pt idx="1">
                  <c:v>4844886.93</c:v>
                </c:pt>
                <c:pt idx="2">
                  <c:v>5285331.2300000004</c:v>
                </c:pt>
                <c:pt idx="3">
                  <c:v>4545010.07</c:v>
                </c:pt>
                <c:pt idx="4">
                  <c:v>4798031.24</c:v>
                </c:pt>
              </c:numCache>
            </c:numRef>
          </c:val>
          <c:extLst>
            <c:ext xmlns:c16="http://schemas.microsoft.com/office/drawing/2014/chart" uri="{C3380CC4-5D6E-409C-BE32-E72D297353CC}">
              <c16:uniqueId val="{00000000-F07C-405F-89CE-A76E2EDFA0E4}"/>
            </c:ext>
          </c:extLst>
        </c:ser>
        <c:ser>
          <c:idx val="1"/>
          <c:order val="1"/>
          <c:tx>
            <c:v>環球晶</c:v>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工作表1!$X$25:$AB$25</c:f>
              <c:numCache>
                <c:formatCode>General</c:formatCode>
                <c:ptCount val="5"/>
                <c:pt idx="0" formatCode="#,##0">
                  <c:v>902127</c:v>
                </c:pt>
                <c:pt idx="1">
                  <c:v>1123618</c:v>
                </c:pt>
                <c:pt idx="2" formatCode="#,##0">
                  <c:v>1670488</c:v>
                </c:pt>
                <c:pt idx="3" formatCode="#,##0">
                  <c:v>1680187</c:v>
                </c:pt>
                <c:pt idx="4" formatCode="#,##0">
                  <c:v>1744463</c:v>
                </c:pt>
              </c:numCache>
            </c:numRef>
          </c:val>
          <c:extLst>
            <c:ext xmlns:c16="http://schemas.microsoft.com/office/drawing/2014/chart" uri="{C3380CC4-5D6E-409C-BE32-E72D297353CC}">
              <c16:uniqueId val="{00000001-F07C-405F-89CE-A76E2EDFA0E4}"/>
            </c:ext>
          </c:extLst>
        </c:ser>
        <c:ser>
          <c:idx val="2"/>
          <c:order val="2"/>
          <c:tx>
            <c:v>合晶</c:v>
          </c:tx>
          <c:spPr>
            <a:pattFill prst="narHorz">
              <a:fgClr>
                <a:schemeClr val="accent3"/>
              </a:fgClr>
              <a:bgClr>
                <a:schemeClr val="accent3">
                  <a:lumMod val="20000"/>
                  <a:lumOff val="80000"/>
                </a:schemeClr>
              </a:bgClr>
            </a:patt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工作表1!$X$26:$AB$26</c:f>
              <c:numCache>
                <c:formatCode>#,##0</c:formatCode>
                <c:ptCount val="5"/>
                <c:pt idx="0">
                  <c:v>287195</c:v>
                </c:pt>
                <c:pt idx="1">
                  <c:v>293359</c:v>
                </c:pt>
                <c:pt idx="2">
                  <c:v>344840</c:v>
                </c:pt>
                <c:pt idx="3">
                  <c:v>317571</c:v>
                </c:pt>
                <c:pt idx="4">
                  <c:v>402858</c:v>
                </c:pt>
              </c:numCache>
            </c:numRef>
          </c:val>
          <c:extLst>
            <c:ext xmlns:c16="http://schemas.microsoft.com/office/drawing/2014/chart" uri="{C3380CC4-5D6E-409C-BE32-E72D297353CC}">
              <c16:uniqueId val="{00000002-F07C-405F-89CE-A76E2EDFA0E4}"/>
            </c:ext>
          </c:extLst>
        </c:ser>
        <c:ser>
          <c:idx val="3"/>
          <c:order val="3"/>
          <c:tx>
            <c:v>台勝科</c:v>
          </c:tx>
          <c:spPr>
            <a:pattFill prst="narHorz">
              <a:fgClr>
                <a:schemeClr val="accent4"/>
              </a:fgClr>
              <a:bgClr>
                <a:schemeClr val="accent4">
                  <a:lumMod val="20000"/>
                  <a:lumOff val="80000"/>
                </a:schemeClr>
              </a:bgClr>
            </a:pattFill>
            <a:ln>
              <a:noFill/>
            </a:ln>
            <a:effectLst>
              <a:innerShdw blurRad="114300">
                <a:schemeClr val="accent4"/>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工作表1!$X$27:$AB$27</c:f>
              <c:numCache>
                <c:formatCode>General</c:formatCode>
                <c:ptCount val="5"/>
                <c:pt idx="0">
                  <c:v>0</c:v>
                </c:pt>
                <c:pt idx="1">
                  <c:v>0</c:v>
                </c:pt>
                <c:pt idx="2">
                  <c:v>0</c:v>
                </c:pt>
                <c:pt idx="3">
                  <c:v>0</c:v>
                </c:pt>
                <c:pt idx="4">
                  <c:v>0</c:v>
                </c:pt>
              </c:numCache>
            </c:numRef>
          </c:val>
          <c:extLst>
            <c:ext xmlns:c16="http://schemas.microsoft.com/office/drawing/2014/chart" uri="{C3380CC4-5D6E-409C-BE32-E72D297353CC}">
              <c16:uniqueId val="{00000003-F07C-405F-89CE-A76E2EDFA0E4}"/>
            </c:ext>
          </c:extLst>
        </c:ser>
        <c:dLbls>
          <c:dLblPos val="outEnd"/>
          <c:showLegendKey val="0"/>
          <c:showVal val="1"/>
          <c:showCatName val="0"/>
          <c:showSerName val="0"/>
          <c:showPercent val="0"/>
          <c:showBubbleSize val="0"/>
        </c:dLbls>
        <c:gapWidth val="164"/>
        <c:axId val="458268520"/>
        <c:axId val="458266224"/>
      </c:barChart>
      <c:catAx>
        <c:axId val="45826852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458266224"/>
        <c:crosses val="autoZero"/>
        <c:auto val="1"/>
        <c:lblAlgn val="ctr"/>
        <c:lblOffset val="100"/>
        <c:noMultiLvlLbl val="0"/>
      </c:catAx>
      <c:valAx>
        <c:axId val="458266224"/>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zh-TW" dirty="0"/>
                  <a:t>研發費用</a:t>
                </a:r>
                <a:r>
                  <a:rPr lang="en-US" dirty="0"/>
                  <a:t>（</a:t>
                </a:r>
                <a:r>
                  <a:rPr lang="zh-TW" dirty="0"/>
                  <a:t>千元</a:t>
                </a:r>
                <a:r>
                  <a:rPr lang="en-US" dirty="0"/>
                  <a:t>）</a:t>
                </a:r>
                <a:endParaRPr lang="zh-TW" dirty="0"/>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458268520"/>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200" b="1" i="0" u="none" strike="noStrike" kern="1200" baseline="0">
                <a:solidFill>
                  <a:schemeClr val="tx1">
                    <a:lumMod val="65000"/>
                    <a:lumOff val="35000"/>
                  </a:schemeClr>
                </a:solidFill>
                <a:latin typeface="+mn-lt"/>
                <a:ea typeface="+mn-ea"/>
                <a:cs typeface="+mn-cs"/>
              </a:defRPr>
            </a:pPr>
            <a:endParaRPr lang="zh-TW"/>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1" i="0" u="none" strike="noStrike" kern="1200" cap="all" spc="5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sz="2400" dirty="0">
                <a:latin typeface="微軟正黑體" panose="020B0604030504040204" pitchFamily="34" charset="-120"/>
                <a:ea typeface="微軟正黑體" panose="020B0604030504040204" pitchFamily="34" charset="-120"/>
              </a:rPr>
              <a:t>空白晶圓市占率</a:t>
            </a:r>
          </a:p>
        </c:rich>
      </c:tx>
      <c:overlay val="0"/>
      <c:spPr>
        <a:noFill/>
        <a:ln>
          <a:noFill/>
        </a:ln>
        <a:effectLst/>
      </c:spPr>
      <c:txPr>
        <a:bodyPr rot="0" spcFirstLastPara="1" vertOverflow="ellipsis" vert="horz" wrap="square" anchor="ctr" anchorCtr="1"/>
        <a:lstStyle/>
        <a:p>
          <a:pPr>
            <a:defRPr sz="2400" b="1" i="0" u="none" strike="noStrike" kern="1200" cap="all" spc="5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pieChart>
        <c:varyColors val="1"/>
        <c:ser>
          <c:idx val="0"/>
          <c:order val="0"/>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3538-494A-B1DD-ABC0AF4B0371}"/>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3538-494A-B1DD-ABC0AF4B0371}"/>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3538-494A-B1DD-ABC0AF4B0371}"/>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3538-494A-B1DD-ABC0AF4B0371}"/>
              </c:ext>
            </c:extLst>
          </c:dPt>
          <c:dLbls>
            <c:dLbl>
              <c:idx val="0"/>
              <c:layout>
                <c:manualLayout>
                  <c:x val="-0.18151862413594633"/>
                  <c:y val="0.15384210557764072"/>
                </c:manualLayout>
              </c:layout>
              <c:tx>
                <c:rich>
                  <a:bodyPr/>
                  <a:lstStyle/>
                  <a:p>
                    <a:fld id="{257A9DD4-8003-9C48-A619-297DD64F6A54}" type="CATEGORYNAME">
                      <a:rPr lang="zh-TW" altLang="en-US" sz="1600"/>
                      <a:pPr/>
                      <a:t>[類別名稱]</a:t>
                    </a:fld>
                    <a:r>
                      <a:rPr lang="zh-TW" altLang="en-US" sz="1600" baseline="0" dirty="0"/>
                      <a:t>
</a:t>
                    </a:r>
                    <a:fld id="{E31C49EE-657C-5F42-BE0E-DF812CC75792}" type="PERCENTAGE">
                      <a:rPr lang="en-US" altLang="zh-TW" sz="1600" baseline="0"/>
                      <a:pPr/>
                      <a:t>[百分比]</a:t>
                    </a:fld>
                    <a:endParaRPr lang="zh-TW" altLang="en-US" sz="1600"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538-494A-B1DD-ABC0AF4B0371}"/>
                </c:ext>
              </c:extLst>
            </c:dLbl>
            <c:dLbl>
              <c:idx val="1"/>
              <c:layout>
                <c:manualLayout>
                  <c:x val="-5.9423962133371207E-2"/>
                  <c:y val="-9.8818570288035645E-2"/>
                </c:manualLayout>
              </c:layout>
              <c:tx>
                <c:rich>
                  <a:bodyPr/>
                  <a:lstStyle/>
                  <a:p>
                    <a:fld id="{BC3D42FD-DB0C-7744-A1E9-1BBB1D85C61D}" type="CATEGORYNAME">
                      <a:rPr lang="zh-TW" altLang="en-US" sz="1600"/>
                      <a:pPr/>
                      <a:t>[類別名稱]</a:t>
                    </a:fld>
                    <a:r>
                      <a:rPr lang="zh-TW" altLang="en-US" sz="1600" baseline="0"/>
                      <a:t>
</a:t>
                    </a:r>
                    <a:fld id="{307ADADF-97E1-7E4F-9BAF-CB134DAEA7B9}" type="PERCENTAGE">
                      <a:rPr lang="en-US" altLang="zh-TW" sz="1600" baseline="0"/>
                      <a:pPr/>
                      <a:t>[百分比]</a:t>
                    </a:fld>
                    <a:endParaRPr lang="zh-TW" altLang="en-US" sz="16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538-494A-B1DD-ABC0AF4B0371}"/>
                </c:ext>
              </c:extLst>
            </c:dLbl>
            <c:dLbl>
              <c:idx val="2"/>
              <c:layout>
                <c:manualLayout>
                  <c:x val="0.16974803146662357"/>
                  <c:y val="-4.2975287141574977E-4"/>
                </c:manualLayout>
              </c:layout>
              <c:tx>
                <c:rich>
                  <a:bodyPr/>
                  <a:lstStyle/>
                  <a:p>
                    <a:fld id="{E0750590-2F35-284B-959C-410EEA3AAE58}" type="CATEGORYNAME">
                      <a:rPr lang="zh-TW" altLang="en-US" sz="1600"/>
                      <a:pPr/>
                      <a:t>[類別名稱]</a:t>
                    </a:fld>
                    <a:r>
                      <a:rPr lang="zh-TW" altLang="en-US" sz="1600" baseline="0"/>
                      <a:t>
</a:t>
                    </a:r>
                    <a:fld id="{0652A766-B145-574C-AA9D-83FD43D0F167}" type="PERCENTAGE">
                      <a:rPr lang="en-US" altLang="zh-TW" sz="1600" baseline="0"/>
                      <a:pPr/>
                      <a:t>[百分比]</a:t>
                    </a:fld>
                    <a:endParaRPr lang="zh-TW" altLang="en-US" sz="1600" baseline="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538-494A-B1DD-ABC0AF4B0371}"/>
                </c:ext>
              </c:extLst>
            </c:dLbl>
            <c:dLbl>
              <c:idx val="3"/>
              <c:layout>
                <c:manualLayout>
                  <c:x val="0.1907154308889743"/>
                  <c:y val="0.23038909551436398"/>
                </c:manualLayout>
              </c:layout>
              <c:tx>
                <c:rich>
                  <a:bodyPr rot="0" spcFirstLastPara="1" vertOverflow="clip" horzOverflow="clip" vert="horz" wrap="square" lIns="38100" tIns="19050" rIns="38100" bIns="19050" anchor="ctr" anchorCtr="1">
                    <a:spAutoFit/>
                  </a:bodyPr>
                  <a:lstStyle/>
                  <a:p>
                    <a:pPr>
                      <a:defRPr sz="1800" b="1" i="0" u="none" strike="noStrike" kern="1200" baseline="0">
                        <a:solidFill>
                          <a:schemeClr val="bg1"/>
                        </a:solidFill>
                        <a:latin typeface="微軟正黑體" panose="020B0604030504040204" pitchFamily="34" charset="-120"/>
                        <a:ea typeface="微軟正黑體" panose="020B0604030504040204" pitchFamily="34" charset="-120"/>
                        <a:cs typeface="+mn-cs"/>
                      </a:defRPr>
                    </a:pPr>
                    <a:fld id="{C9B11677-295C-E048-8924-261D7C83B30B}" type="CATEGORYNAME">
                      <a:rPr lang="en-US" altLang="zh-TW" sz="1800" b="1">
                        <a:solidFill>
                          <a:schemeClr val="bg1"/>
                        </a:solidFill>
                        <a:latin typeface="微軟正黑體" panose="020B0604030504040204" pitchFamily="34" charset="-120"/>
                        <a:ea typeface="微軟正黑體" panose="020B0604030504040204" pitchFamily="34" charset="-120"/>
                      </a:rPr>
                      <a:pPr>
                        <a:defRPr sz="1800" b="1">
                          <a:solidFill>
                            <a:schemeClr val="bg1"/>
                          </a:solidFill>
                          <a:latin typeface="微軟正黑體" panose="020B0604030504040204" pitchFamily="34" charset="-120"/>
                          <a:ea typeface="微軟正黑體" panose="020B0604030504040204" pitchFamily="34" charset="-120"/>
                        </a:defRPr>
                      </a:pPr>
                      <a:t>[類別名稱]</a:t>
                    </a:fld>
                    <a:r>
                      <a:rPr lang="en-US" sz="1800" b="1" dirty="0">
                        <a:solidFill>
                          <a:schemeClr val="bg1"/>
                        </a:solidFill>
                        <a:latin typeface="微軟正黑體" panose="020B0604030504040204" pitchFamily="34" charset="-120"/>
                        <a:ea typeface="微軟正黑體" panose="020B0604030504040204" pitchFamily="34" charset="-120"/>
                      </a:rPr>
                      <a:t>
</a:t>
                    </a:r>
                    <a:fld id="{EC0ED32A-68FC-964B-BF09-A6ECCCDD77EB}" type="PERCENTAGE">
                      <a:rPr lang="en-US" altLang="zh-TW" sz="1800" b="1">
                        <a:solidFill>
                          <a:schemeClr val="bg1"/>
                        </a:solidFill>
                        <a:latin typeface="微軟正黑體" panose="020B0604030504040204" pitchFamily="34" charset="-120"/>
                        <a:ea typeface="微軟正黑體" panose="020B0604030504040204" pitchFamily="34" charset="-120"/>
                      </a:rPr>
                      <a:pPr>
                        <a:defRPr sz="1800" b="1">
                          <a:solidFill>
                            <a:schemeClr val="bg1"/>
                          </a:solidFill>
                          <a:latin typeface="微軟正黑體" panose="020B0604030504040204" pitchFamily="34" charset="-120"/>
                          <a:ea typeface="微軟正黑體" panose="020B0604030504040204" pitchFamily="34" charset="-120"/>
                        </a:defRPr>
                      </a:pPr>
                      <a:t>[百分比]</a:t>
                    </a:fld>
                    <a:endParaRPr lang="en-US" sz="1800" b="1" dirty="0">
                      <a:solidFill>
                        <a:schemeClr val="bg1"/>
                      </a:solidFill>
                      <a:latin typeface="微軟正黑體" panose="020B0604030504040204" pitchFamily="34" charset="-120"/>
                      <a:ea typeface="微軟正黑體" panose="020B0604030504040204" pitchFamily="34" charset="-120"/>
                    </a:endParaRPr>
                  </a:p>
                </c:rich>
              </c:tx>
              <c:spPr>
                <a:noFill/>
                <a:ln>
                  <a:noFill/>
                </a:ln>
                <a:effectLst/>
              </c:spPr>
              <c:txPr>
                <a:bodyPr rot="0" spcFirstLastPara="1" vertOverflow="clip" horzOverflow="clip" vert="horz" wrap="square" lIns="38100" tIns="19050" rIns="38100" bIns="19050" anchor="ctr" anchorCtr="1">
                  <a:spAutoFit/>
                </a:bodyPr>
                <a:lstStyle/>
                <a:p>
                  <a:pPr>
                    <a:defRPr sz="1800" b="1" i="0" u="none" strike="noStrike" kern="1200" baseline="0">
                      <a:solidFill>
                        <a:schemeClr val="bg1"/>
                      </a:solidFill>
                      <a:latin typeface="微軟正黑體" panose="020B0604030504040204" pitchFamily="34" charset="-120"/>
                      <a:ea typeface="微軟正黑體" panose="020B0604030504040204" pitchFamily="34" charset="-120"/>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0.25863627875791045"/>
                      <c:h val="0.28124039088666519"/>
                    </c:manualLayout>
                  </c15:layout>
                  <c15:dlblFieldTable/>
                  <c15:showDataLabelsRange val="0"/>
                </c:ext>
                <c:ext xmlns:c16="http://schemas.microsoft.com/office/drawing/2014/chart" uri="{C3380CC4-5D6E-409C-BE32-E72D297353CC}">
                  <c16:uniqueId val="{00000007-3538-494A-B1DD-ABC0AF4B0371}"/>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微軟正黑體" panose="020B0604030504040204" pitchFamily="34" charset="-120"/>
                    <a:ea typeface="微軟正黑體" panose="020B0604030504040204" pitchFamily="34" charset="-120"/>
                    <a:cs typeface="+mn-cs"/>
                  </a:defRPr>
                </a:pPr>
                <a:endParaRPr lang="zh-TW"/>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工作表1!$A$1:$A$4</c:f>
              <c:strCache>
                <c:ptCount val="4"/>
                <c:pt idx="0">
                  <c:v>中美晶</c:v>
                </c:pt>
                <c:pt idx="1">
                  <c:v>信越</c:v>
                </c:pt>
                <c:pt idx="2">
                  <c:v>勝高</c:v>
                </c:pt>
                <c:pt idx="3">
                  <c:v>SK Siltron</c:v>
                </c:pt>
              </c:strCache>
            </c:strRef>
          </c:cat>
          <c:val>
            <c:numRef>
              <c:f>工作表1!$B$1:$B$4</c:f>
              <c:numCache>
                <c:formatCode>0%</c:formatCode>
                <c:ptCount val="4"/>
                <c:pt idx="0">
                  <c:v>0.3</c:v>
                </c:pt>
                <c:pt idx="1">
                  <c:v>0.33</c:v>
                </c:pt>
                <c:pt idx="2">
                  <c:v>0.25</c:v>
                </c:pt>
                <c:pt idx="3">
                  <c:v>0.12</c:v>
                </c:pt>
              </c:numCache>
            </c:numRef>
          </c:val>
          <c:extLst>
            <c:ext xmlns:c16="http://schemas.microsoft.com/office/drawing/2014/chart" uri="{C3380CC4-5D6E-409C-BE32-E72D297353CC}">
              <c16:uniqueId val="{00000008-3538-494A-B1DD-ABC0AF4B0371}"/>
            </c:ext>
          </c:extLst>
        </c:ser>
        <c:dLbls>
          <c:dLblPos val="inEnd"/>
          <c:showLegendKey val="0"/>
          <c:showVal val="0"/>
          <c:showCatName val="1"/>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ltLang="en-US" sz="2400" b="1">
                <a:latin typeface="微軟正黑體" panose="020B0604030504040204" pitchFamily="34" charset="-120"/>
                <a:ea typeface="微軟正黑體" panose="020B0604030504040204" pitchFamily="34" charset="-120"/>
              </a:rPr>
              <a:t>價格</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lineChart>
        <c:grouping val="standard"/>
        <c:varyColors val="0"/>
        <c:ser>
          <c:idx val="0"/>
          <c:order val="0"/>
          <c:tx>
            <c:strRef>
              <c:f>工作表1!$B$56</c:f>
              <c:strCache>
                <c:ptCount val="1"/>
                <c:pt idx="0">
                  <c:v>半導體晶片產品</c:v>
                </c:pt>
              </c:strCache>
            </c:strRef>
          </c:tx>
          <c:spPr>
            <a:ln w="28575" cap="rnd">
              <a:solidFill>
                <a:schemeClr val="accent1"/>
              </a:solidFill>
              <a:round/>
            </a:ln>
            <a:effectLst/>
          </c:spPr>
          <c:marker>
            <c:symbol val="none"/>
          </c:marker>
          <c:cat>
            <c:strRef>
              <c:f>工作表1!$A$57:$A$61</c:f>
              <c:strCache>
                <c:ptCount val="5"/>
                <c:pt idx="0">
                  <c:v>105年</c:v>
                </c:pt>
                <c:pt idx="1">
                  <c:v>106年</c:v>
                </c:pt>
                <c:pt idx="2">
                  <c:v>107年</c:v>
                </c:pt>
                <c:pt idx="3">
                  <c:v>108年</c:v>
                </c:pt>
                <c:pt idx="4">
                  <c:v>109年</c:v>
                </c:pt>
              </c:strCache>
            </c:strRef>
          </c:cat>
          <c:val>
            <c:numRef>
              <c:f>工作表1!$B$57:$B$61</c:f>
              <c:numCache>
                <c:formatCode>General</c:formatCode>
                <c:ptCount val="5"/>
                <c:pt idx="0">
                  <c:v>579.71646999999996</c:v>
                </c:pt>
                <c:pt idx="1">
                  <c:v>569.04154000000005</c:v>
                </c:pt>
                <c:pt idx="2">
                  <c:v>788.71016999999995</c:v>
                </c:pt>
                <c:pt idx="3">
                  <c:v>956.06394</c:v>
                </c:pt>
                <c:pt idx="4">
                  <c:v>660.06487000000004</c:v>
                </c:pt>
              </c:numCache>
            </c:numRef>
          </c:val>
          <c:smooth val="0"/>
          <c:extLst>
            <c:ext xmlns:c16="http://schemas.microsoft.com/office/drawing/2014/chart" uri="{C3380CC4-5D6E-409C-BE32-E72D297353CC}">
              <c16:uniqueId val="{00000000-521E-4F2D-A062-6F64327AECDB}"/>
            </c:ext>
          </c:extLst>
        </c:ser>
        <c:ser>
          <c:idx val="1"/>
          <c:order val="1"/>
          <c:tx>
            <c:strRef>
              <c:f>工作表1!$C$56</c:f>
              <c:strCache>
                <c:ptCount val="1"/>
                <c:pt idx="0">
                  <c:v>半導體晶錠產品</c:v>
                </c:pt>
              </c:strCache>
            </c:strRef>
          </c:tx>
          <c:spPr>
            <a:ln w="28575" cap="rnd">
              <a:solidFill>
                <a:schemeClr val="accent2"/>
              </a:solidFill>
              <a:round/>
            </a:ln>
            <a:effectLst/>
          </c:spPr>
          <c:marker>
            <c:symbol val="none"/>
          </c:marker>
          <c:cat>
            <c:strRef>
              <c:f>工作表1!$A$57:$A$61</c:f>
              <c:strCache>
                <c:ptCount val="5"/>
                <c:pt idx="0">
                  <c:v>105年</c:v>
                </c:pt>
                <c:pt idx="1">
                  <c:v>106年</c:v>
                </c:pt>
                <c:pt idx="2">
                  <c:v>107年</c:v>
                </c:pt>
                <c:pt idx="3">
                  <c:v>108年</c:v>
                </c:pt>
                <c:pt idx="4">
                  <c:v>109年</c:v>
                </c:pt>
              </c:strCache>
            </c:strRef>
          </c:cat>
          <c:val>
            <c:numRef>
              <c:f>工作表1!$C$57:$C$61</c:f>
              <c:numCache>
                <c:formatCode>General</c:formatCode>
                <c:ptCount val="5"/>
                <c:pt idx="0">
                  <c:v>5996.8571400000001</c:v>
                </c:pt>
                <c:pt idx="1">
                  <c:v>5578.0408200000002</c:v>
                </c:pt>
                <c:pt idx="2">
                  <c:v>5805.6440700000003</c:v>
                </c:pt>
                <c:pt idx="3">
                  <c:v>6231.8666700000003</c:v>
                </c:pt>
                <c:pt idx="4">
                  <c:v>607.96284000000003</c:v>
                </c:pt>
              </c:numCache>
            </c:numRef>
          </c:val>
          <c:smooth val="0"/>
          <c:extLst>
            <c:ext xmlns:c16="http://schemas.microsoft.com/office/drawing/2014/chart" uri="{C3380CC4-5D6E-409C-BE32-E72D297353CC}">
              <c16:uniqueId val="{00000001-521E-4F2D-A062-6F64327AECDB}"/>
            </c:ext>
          </c:extLst>
        </c:ser>
        <c:dLbls>
          <c:showLegendKey val="0"/>
          <c:showVal val="0"/>
          <c:showCatName val="0"/>
          <c:showSerName val="0"/>
          <c:showPercent val="0"/>
          <c:showBubbleSize val="0"/>
        </c:dLbls>
        <c:smooth val="0"/>
        <c:axId val="771080896"/>
        <c:axId val="768532920"/>
      </c:lineChart>
      <c:catAx>
        <c:axId val="771080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768532920"/>
        <c:crosses val="autoZero"/>
        <c:auto val="1"/>
        <c:lblAlgn val="ctr"/>
        <c:lblOffset val="100"/>
        <c:noMultiLvlLbl val="0"/>
      </c:catAx>
      <c:valAx>
        <c:axId val="768532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771080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ltLang="en-US" sz="2400" b="1">
                <a:latin typeface="微軟正黑體" panose="020B0604030504040204" pitchFamily="34" charset="-120"/>
                <a:ea typeface="微軟正黑體" panose="020B0604030504040204" pitchFamily="34" charset="-120"/>
              </a:rPr>
              <a:t>數量</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lineChart>
        <c:grouping val="standard"/>
        <c:varyColors val="0"/>
        <c:ser>
          <c:idx val="0"/>
          <c:order val="0"/>
          <c:tx>
            <c:strRef>
              <c:f>工作表1!$B$5</c:f>
              <c:strCache>
                <c:ptCount val="1"/>
                <c:pt idx="0">
                  <c:v>半導體晶片</c:v>
                </c:pt>
              </c:strCache>
            </c:strRef>
          </c:tx>
          <c:spPr>
            <a:ln w="28575" cap="rnd">
              <a:solidFill>
                <a:schemeClr val="accent1"/>
              </a:solidFill>
              <a:round/>
            </a:ln>
            <a:effectLst/>
          </c:spPr>
          <c:marker>
            <c:symbol val="none"/>
          </c:marker>
          <c:cat>
            <c:strRef>
              <c:f>工作表1!$C$4:$G$4</c:f>
              <c:strCache>
                <c:ptCount val="5"/>
                <c:pt idx="0">
                  <c:v>105年</c:v>
                </c:pt>
                <c:pt idx="1">
                  <c:v>106年</c:v>
                </c:pt>
                <c:pt idx="2">
                  <c:v>107年</c:v>
                </c:pt>
                <c:pt idx="3">
                  <c:v>108年</c:v>
                </c:pt>
                <c:pt idx="4">
                  <c:v>109年</c:v>
                </c:pt>
              </c:strCache>
            </c:strRef>
          </c:cat>
          <c:val>
            <c:numRef>
              <c:f>工作表1!$C$5:$G$5</c:f>
              <c:numCache>
                <c:formatCode>General</c:formatCode>
                <c:ptCount val="5"/>
                <c:pt idx="0">
                  <c:v>10856</c:v>
                </c:pt>
                <c:pt idx="1">
                  <c:v>14108</c:v>
                </c:pt>
                <c:pt idx="2">
                  <c:v>14750</c:v>
                </c:pt>
                <c:pt idx="3">
                  <c:v>10917</c:v>
                </c:pt>
                <c:pt idx="4">
                  <c:v>17142</c:v>
                </c:pt>
              </c:numCache>
            </c:numRef>
          </c:val>
          <c:smooth val="0"/>
          <c:extLst>
            <c:ext xmlns:c16="http://schemas.microsoft.com/office/drawing/2014/chart" uri="{C3380CC4-5D6E-409C-BE32-E72D297353CC}">
              <c16:uniqueId val="{00000000-0AFB-42ED-BD83-A8E54C0FDC13}"/>
            </c:ext>
          </c:extLst>
        </c:ser>
        <c:ser>
          <c:idx val="1"/>
          <c:order val="1"/>
          <c:tx>
            <c:strRef>
              <c:f>工作表1!$B$6</c:f>
              <c:strCache>
                <c:ptCount val="1"/>
                <c:pt idx="0">
                  <c:v>半導體晶錠</c:v>
                </c:pt>
              </c:strCache>
            </c:strRef>
          </c:tx>
          <c:spPr>
            <a:ln w="28575" cap="rnd">
              <a:solidFill>
                <a:schemeClr val="accent2"/>
              </a:solidFill>
              <a:round/>
            </a:ln>
            <a:effectLst/>
          </c:spPr>
          <c:marker>
            <c:symbol val="none"/>
          </c:marker>
          <c:cat>
            <c:strRef>
              <c:f>工作表1!$C$4:$G$4</c:f>
              <c:strCache>
                <c:ptCount val="5"/>
                <c:pt idx="0">
                  <c:v>105年</c:v>
                </c:pt>
                <c:pt idx="1">
                  <c:v>106年</c:v>
                </c:pt>
                <c:pt idx="2">
                  <c:v>107年</c:v>
                </c:pt>
                <c:pt idx="3">
                  <c:v>108年</c:v>
                </c:pt>
                <c:pt idx="4">
                  <c:v>109年</c:v>
                </c:pt>
              </c:strCache>
            </c:strRef>
          </c:cat>
          <c:val>
            <c:numRef>
              <c:f>工作表1!$C$6:$G$6</c:f>
              <c:numCache>
                <c:formatCode>General</c:formatCode>
                <c:ptCount val="5"/>
                <c:pt idx="0">
                  <c:v>28</c:v>
                </c:pt>
                <c:pt idx="1">
                  <c:v>49</c:v>
                </c:pt>
                <c:pt idx="2">
                  <c:v>59</c:v>
                </c:pt>
                <c:pt idx="3">
                  <c:v>30</c:v>
                </c:pt>
                <c:pt idx="4">
                  <c:v>15983</c:v>
                </c:pt>
              </c:numCache>
            </c:numRef>
          </c:val>
          <c:smooth val="0"/>
          <c:extLst>
            <c:ext xmlns:c16="http://schemas.microsoft.com/office/drawing/2014/chart" uri="{C3380CC4-5D6E-409C-BE32-E72D297353CC}">
              <c16:uniqueId val="{00000001-0AFB-42ED-BD83-A8E54C0FDC13}"/>
            </c:ext>
          </c:extLst>
        </c:ser>
        <c:ser>
          <c:idx val="2"/>
          <c:order val="2"/>
          <c:tx>
            <c:strRef>
              <c:f>工作表1!$B$7</c:f>
              <c:strCache>
                <c:ptCount val="1"/>
                <c:pt idx="0">
                  <c:v>總合</c:v>
                </c:pt>
              </c:strCache>
            </c:strRef>
          </c:tx>
          <c:spPr>
            <a:ln w="28575" cap="rnd">
              <a:solidFill>
                <a:schemeClr val="accent3"/>
              </a:solidFill>
              <a:round/>
            </a:ln>
            <a:effectLst/>
          </c:spPr>
          <c:marker>
            <c:symbol val="none"/>
          </c:marker>
          <c:cat>
            <c:strRef>
              <c:f>工作表1!$C$4:$G$4</c:f>
              <c:strCache>
                <c:ptCount val="5"/>
                <c:pt idx="0">
                  <c:v>105年</c:v>
                </c:pt>
                <c:pt idx="1">
                  <c:v>106年</c:v>
                </c:pt>
                <c:pt idx="2">
                  <c:v>107年</c:v>
                </c:pt>
                <c:pt idx="3">
                  <c:v>108年</c:v>
                </c:pt>
                <c:pt idx="4">
                  <c:v>109年</c:v>
                </c:pt>
              </c:strCache>
            </c:strRef>
          </c:cat>
          <c:val>
            <c:numRef>
              <c:f>工作表1!$C$7:$G$7</c:f>
              <c:numCache>
                <c:formatCode>General</c:formatCode>
                <c:ptCount val="5"/>
                <c:pt idx="0">
                  <c:v>10884</c:v>
                </c:pt>
                <c:pt idx="1">
                  <c:v>14157</c:v>
                </c:pt>
                <c:pt idx="2">
                  <c:v>14809</c:v>
                </c:pt>
                <c:pt idx="3">
                  <c:v>10947</c:v>
                </c:pt>
                <c:pt idx="4">
                  <c:v>33125</c:v>
                </c:pt>
              </c:numCache>
            </c:numRef>
          </c:val>
          <c:smooth val="0"/>
          <c:extLst>
            <c:ext xmlns:c16="http://schemas.microsoft.com/office/drawing/2014/chart" uri="{C3380CC4-5D6E-409C-BE32-E72D297353CC}">
              <c16:uniqueId val="{00000002-0AFB-42ED-BD83-A8E54C0FDC13}"/>
            </c:ext>
          </c:extLst>
        </c:ser>
        <c:dLbls>
          <c:showLegendKey val="0"/>
          <c:showVal val="0"/>
          <c:showCatName val="0"/>
          <c:showSerName val="0"/>
          <c:showPercent val="0"/>
          <c:showBubbleSize val="0"/>
        </c:dLbls>
        <c:smooth val="0"/>
        <c:axId val="589127760"/>
        <c:axId val="589128088"/>
      </c:lineChart>
      <c:catAx>
        <c:axId val="589127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589128088"/>
        <c:crosses val="autoZero"/>
        <c:auto val="1"/>
        <c:lblAlgn val="ctr"/>
        <c:lblOffset val="100"/>
        <c:noMultiLvlLbl val="0"/>
      </c:catAx>
      <c:valAx>
        <c:axId val="589128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589127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2B02E-2D69-42B6-9235-C3DA920D0A79}" type="doc">
      <dgm:prSet loTypeId="urn:microsoft.com/office/officeart/2005/8/layout/process1" loCatId="process" qsTypeId="urn:microsoft.com/office/officeart/2005/8/quickstyle/simple1" qsCatId="simple" csTypeId="urn:microsoft.com/office/officeart/2005/8/colors/accent1_2" csCatId="accent1" phldr="1"/>
      <dgm:spPr/>
    </dgm:pt>
    <dgm:pt modelId="{EA2414DF-65B0-4814-AB17-312688C9DE8C}">
      <dgm:prSet phldrT="[文字]"/>
      <dgm:spPr/>
      <dgm:t>
        <a:bodyPr/>
        <a:lstStyle/>
        <a:p>
          <a:r>
            <a:rPr lang="zh-TW" altLang="en-US" dirty="0"/>
            <a:t>拋光</a:t>
          </a:r>
        </a:p>
      </dgm:t>
    </dgm:pt>
    <dgm:pt modelId="{0DD47A4E-F819-4F9A-A265-FB3CCC3572E0}" type="parTrans" cxnId="{5B76ACB4-54FF-413B-95B2-EEA706AFF3A0}">
      <dgm:prSet/>
      <dgm:spPr/>
      <dgm:t>
        <a:bodyPr/>
        <a:lstStyle/>
        <a:p>
          <a:endParaRPr lang="zh-TW" altLang="en-US"/>
        </a:p>
      </dgm:t>
    </dgm:pt>
    <dgm:pt modelId="{9375012B-E4ED-4DC7-9BD0-D085A4E3FAC2}" type="sibTrans" cxnId="{5B76ACB4-54FF-413B-95B2-EEA706AFF3A0}">
      <dgm:prSet/>
      <dgm:spPr/>
      <dgm:t>
        <a:bodyPr/>
        <a:lstStyle/>
        <a:p>
          <a:endParaRPr lang="zh-TW" altLang="en-US"/>
        </a:p>
      </dgm:t>
    </dgm:pt>
    <dgm:pt modelId="{7C794C30-C02F-46E0-A9CC-BC7330FA44EF}">
      <dgm:prSet phldrT="[文字]"/>
      <dgm:spPr/>
      <dgm:t>
        <a:bodyPr/>
        <a:lstStyle/>
        <a:p>
          <a:r>
            <a:rPr lang="zh-TW" altLang="en-US" dirty="0"/>
            <a:t>磊晶</a:t>
          </a:r>
        </a:p>
      </dgm:t>
    </dgm:pt>
    <dgm:pt modelId="{EF271E83-14BA-418D-AA81-2821BCCD9201}" type="parTrans" cxnId="{93B524A8-9E17-4085-B432-8E6F4107B2B5}">
      <dgm:prSet/>
      <dgm:spPr/>
      <dgm:t>
        <a:bodyPr/>
        <a:lstStyle/>
        <a:p>
          <a:endParaRPr lang="zh-TW" altLang="en-US"/>
        </a:p>
      </dgm:t>
    </dgm:pt>
    <dgm:pt modelId="{14F111C9-9B8A-41CB-97A9-899B996CE40B}" type="sibTrans" cxnId="{93B524A8-9E17-4085-B432-8E6F4107B2B5}">
      <dgm:prSet/>
      <dgm:spPr/>
      <dgm:t>
        <a:bodyPr/>
        <a:lstStyle/>
        <a:p>
          <a:endParaRPr lang="zh-TW" altLang="en-US"/>
        </a:p>
      </dgm:t>
    </dgm:pt>
    <dgm:pt modelId="{3A7D002E-B0F1-45A1-A822-201A3E48C879}">
      <dgm:prSet phldrT="[文字]"/>
      <dgm:spPr/>
      <dgm:t>
        <a:bodyPr/>
        <a:lstStyle/>
        <a:p>
          <a:endParaRPr lang="zh-TW" altLang="en-US" dirty="0"/>
        </a:p>
      </dgm:t>
    </dgm:pt>
    <dgm:pt modelId="{1D3A59A0-6FD5-42CF-A7D6-EA0BDA170BE0}" type="sibTrans" cxnId="{B9A63880-E4B0-4B2C-AC0A-817AABC0DD65}">
      <dgm:prSet/>
      <dgm:spPr/>
      <dgm:t>
        <a:bodyPr/>
        <a:lstStyle/>
        <a:p>
          <a:endParaRPr lang="zh-TW" altLang="en-US"/>
        </a:p>
      </dgm:t>
    </dgm:pt>
    <dgm:pt modelId="{2B4F8503-DF76-4D52-A16C-3C42E92F1291}" type="parTrans" cxnId="{B9A63880-E4B0-4B2C-AC0A-817AABC0DD65}">
      <dgm:prSet/>
      <dgm:spPr/>
      <dgm:t>
        <a:bodyPr/>
        <a:lstStyle/>
        <a:p>
          <a:endParaRPr lang="zh-TW" altLang="en-US"/>
        </a:p>
      </dgm:t>
    </dgm:pt>
    <dgm:pt modelId="{C2021CA5-791D-4FA7-A0B6-C85D69730253}" type="pres">
      <dgm:prSet presAssocID="{BEC2B02E-2D69-42B6-9235-C3DA920D0A79}" presName="Name0" presStyleCnt="0">
        <dgm:presLayoutVars>
          <dgm:dir/>
          <dgm:resizeHandles val="exact"/>
        </dgm:presLayoutVars>
      </dgm:prSet>
      <dgm:spPr/>
    </dgm:pt>
    <dgm:pt modelId="{81A0F9B1-DEA2-4052-A720-51B01A4D9EFA}" type="pres">
      <dgm:prSet presAssocID="{3A7D002E-B0F1-45A1-A822-201A3E48C879}" presName="node" presStyleLbl="node1" presStyleIdx="0" presStyleCnt="3">
        <dgm:presLayoutVars>
          <dgm:bulletEnabled val="1"/>
        </dgm:presLayoutVars>
      </dgm:prSet>
      <dgm:spPr/>
    </dgm:pt>
    <dgm:pt modelId="{533817C9-6E47-49D4-A0B0-69866B112247}" type="pres">
      <dgm:prSet presAssocID="{1D3A59A0-6FD5-42CF-A7D6-EA0BDA170BE0}" presName="sibTrans" presStyleLbl="sibTrans2D1" presStyleIdx="0" presStyleCnt="2"/>
      <dgm:spPr/>
    </dgm:pt>
    <dgm:pt modelId="{FF846CCF-6F1E-4F8C-8EBA-CC4E9F7D3AD3}" type="pres">
      <dgm:prSet presAssocID="{1D3A59A0-6FD5-42CF-A7D6-EA0BDA170BE0}" presName="connectorText" presStyleLbl="sibTrans2D1" presStyleIdx="0" presStyleCnt="2"/>
      <dgm:spPr/>
    </dgm:pt>
    <dgm:pt modelId="{89474149-6B40-4BEB-ADBF-6FBCA767904A}" type="pres">
      <dgm:prSet presAssocID="{EA2414DF-65B0-4814-AB17-312688C9DE8C}" presName="node" presStyleLbl="node1" presStyleIdx="1" presStyleCnt="3">
        <dgm:presLayoutVars>
          <dgm:bulletEnabled val="1"/>
        </dgm:presLayoutVars>
      </dgm:prSet>
      <dgm:spPr/>
    </dgm:pt>
    <dgm:pt modelId="{F913457D-0DB3-44CA-8F42-FB68424E4A0E}" type="pres">
      <dgm:prSet presAssocID="{9375012B-E4ED-4DC7-9BD0-D085A4E3FAC2}" presName="sibTrans" presStyleLbl="sibTrans2D1" presStyleIdx="1" presStyleCnt="2"/>
      <dgm:spPr/>
    </dgm:pt>
    <dgm:pt modelId="{4E70FFEA-3B62-46BD-BF6D-9830E8E452C4}" type="pres">
      <dgm:prSet presAssocID="{9375012B-E4ED-4DC7-9BD0-D085A4E3FAC2}" presName="connectorText" presStyleLbl="sibTrans2D1" presStyleIdx="1" presStyleCnt="2"/>
      <dgm:spPr/>
    </dgm:pt>
    <dgm:pt modelId="{6A23D81E-E236-4EB8-90B9-6B4D0C96EA68}" type="pres">
      <dgm:prSet presAssocID="{7C794C30-C02F-46E0-A9CC-BC7330FA44EF}" presName="node" presStyleLbl="node1" presStyleIdx="2" presStyleCnt="3">
        <dgm:presLayoutVars>
          <dgm:bulletEnabled val="1"/>
        </dgm:presLayoutVars>
      </dgm:prSet>
      <dgm:spPr/>
    </dgm:pt>
  </dgm:ptLst>
  <dgm:cxnLst>
    <dgm:cxn modelId="{38B6320C-02BF-47A6-B243-0E815515DC3C}" type="presOf" srcId="{1D3A59A0-6FD5-42CF-A7D6-EA0BDA170BE0}" destId="{FF846CCF-6F1E-4F8C-8EBA-CC4E9F7D3AD3}" srcOrd="1" destOrd="0" presId="urn:microsoft.com/office/officeart/2005/8/layout/process1"/>
    <dgm:cxn modelId="{D945BD1E-1AA3-4FA3-B478-693AE5DF2578}" type="presOf" srcId="{BEC2B02E-2D69-42B6-9235-C3DA920D0A79}" destId="{C2021CA5-791D-4FA7-A0B6-C85D69730253}" srcOrd="0" destOrd="0" presId="urn:microsoft.com/office/officeart/2005/8/layout/process1"/>
    <dgm:cxn modelId="{A3A8CE4D-F2BD-4097-9AF8-3E98AFBB059B}" type="presOf" srcId="{EA2414DF-65B0-4814-AB17-312688C9DE8C}" destId="{89474149-6B40-4BEB-ADBF-6FBCA767904A}" srcOrd="0" destOrd="0" presId="urn:microsoft.com/office/officeart/2005/8/layout/process1"/>
    <dgm:cxn modelId="{E369A673-D71E-4454-81F9-E7293FB73E54}" type="presOf" srcId="{9375012B-E4ED-4DC7-9BD0-D085A4E3FAC2}" destId="{F913457D-0DB3-44CA-8F42-FB68424E4A0E}" srcOrd="0" destOrd="0" presId="urn:microsoft.com/office/officeart/2005/8/layout/process1"/>
    <dgm:cxn modelId="{4BCDCB7D-E15C-4524-9BB3-26C81D45452D}" type="presOf" srcId="{3A7D002E-B0F1-45A1-A822-201A3E48C879}" destId="{81A0F9B1-DEA2-4052-A720-51B01A4D9EFA}" srcOrd="0" destOrd="0" presId="urn:microsoft.com/office/officeart/2005/8/layout/process1"/>
    <dgm:cxn modelId="{B9A63880-E4B0-4B2C-AC0A-817AABC0DD65}" srcId="{BEC2B02E-2D69-42B6-9235-C3DA920D0A79}" destId="{3A7D002E-B0F1-45A1-A822-201A3E48C879}" srcOrd="0" destOrd="0" parTransId="{2B4F8503-DF76-4D52-A16C-3C42E92F1291}" sibTransId="{1D3A59A0-6FD5-42CF-A7D6-EA0BDA170BE0}"/>
    <dgm:cxn modelId="{F92FEE86-8CE2-4638-8F04-62CDFA27EBC9}" type="presOf" srcId="{1D3A59A0-6FD5-42CF-A7D6-EA0BDA170BE0}" destId="{533817C9-6E47-49D4-A0B0-69866B112247}" srcOrd="0" destOrd="0" presId="urn:microsoft.com/office/officeart/2005/8/layout/process1"/>
    <dgm:cxn modelId="{93B524A8-9E17-4085-B432-8E6F4107B2B5}" srcId="{BEC2B02E-2D69-42B6-9235-C3DA920D0A79}" destId="{7C794C30-C02F-46E0-A9CC-BC7330FA44EF}" srcOrd="2" destOrd="0" parTransId="{EF271E83-14BA-418D-AA81-2821BCCD9201}" sibTransId="{14F111C9-9B8A-41CB-97A9-899B996CE40B}"/>
    <dgm:cxn modelId="{5B76ACB4-54FF-413B-95B2-EEA706AFF3A0}" srcId="{BEC2B02E-2D69-42B6-9235-C3DA920D0A79}" destId="{EA2414DF-65B0-4814-AB17-312688C9DE8C}" srcOrd="1" destOrd="0" parTransId="{0DD47A4E-F819-4F9A-A265-FB3CCC3572E0}" sibTransId="{9375012B-E4ED-4DC7-9BD0-D085A4E3FAC2}"/>
    <dgm:cxn modelId="{805372CA-A051-4A8E-9B89-FC48CEF141AF}" type="presOf" srcId="{9375012B-E4ED-4DC7-9BD0-D085A4E3FAC2}" destId="{4E70FFEA-3B62-46BD-BF6D-9830E8E452C4}" srcOrd="1" destOrd="0" presId="urn:microsoft.com/office/officeart/2005/8/layout/process1"/>
    <dgm:cxn modelId="{770239F5-FA75-4AA4-83BC-EBA95E3C0F67}" type="presOf" srcId="{7C794C30-C02F-46E0-A9CC-BC7330FA44EF}" destId="{6A23D81E-E236-4EB8-90B9-6B4D0C96EA68}" srcOrd="0" destOrd="0" presId="urn:microsoft.com/office/officeart/2005/8/layout/process1"/>
    <dgm:cxn modelId="{092585F5-623B-4812-9C3E-9323ED0FD0B3}" type="presParOf" srcId="{C2021CA5-791D-4FA7-A0B6-C85D69730253}" destId="{81A0F9B1-DEA2-4052-A720-51B01A4D9EFA}" srcOrd="0" destOrd="0" presId="urn:microsoft.com/office/officeart/2005/8/layout/process1"/>
    <dgm:cxn modelId="{A24A0CC2-3973-407D-B3A2-05A4F413A49D}" type="presParOf" srcId="{C2021CA5-791D-4FA7-A0B6-C85D69730253}" destId="{533817C9-6E47-49D4-A0B0-69866B112247}" srcOrd="1" destOrd="0" presId="urn:microsoft.com/office/officeart/2005/8/layout/process1"/>
    <dgm:cxn modelId="{28F7929C-1207-4090-A807-46BF01D2DA4C}" type="presParOf" srcId="{533817C9-6E47-49D4-A0B0-69866B112247}" destId="{FF846CCF-6F1E-4F8C-8EBA-CC4E9F7D3AD3}" srcOrd="0" destOrd="0" presId="urn:microsoft.com/office/officeart/2005/8/layout/process1"/>
    <dgm:cxn modelId="{478A6710-F89E-4DF6-83F3-6C130766657A}" type="presParOf" srcId="{C2021CA5-791D-4FA7-A0B6-C85D69730253}" destId="{89474149-6B40-4BEB-ADBF-6FBCA767904A}" srcOrd="2" destOrd="0" presId="urn:microsoft.com/office/officeart/2005/8/layout/process1"/>
    <dgm:cxn modelId="{F79C06C3-6B5D-4AB4-9890-F9E14A6D2AEA}" type="presParOf" srcId="{C2021CA5-791D-4FA7-A0B6-C85D69730253}" destId="{F913457D-0DB3-44CA-8F42-FB68424E4A0E}" srcOrd="3" destOrd="0" presId="urn:microsoft.com/office/officeart/2005/8/layout/process1"/>
    <dgm:cxn modelId="{F641D3EA-239E-4A0C-95C6-58E50C12F05B}" type="presParOf" srcId="{F913457D-0DB3-44CA-8F42-FB68424E4A0E}" destId="{4E70FFEA-3B62-46BD-BF6D-9830E8E452C4}" srcOrd="0" destOrd="0" presId="urn:microsoft.com/office/officeart/2005/8/layout/process1"/>
    <dgm:cxn modelId="{66D6FC25-033F-4861-AF4F-9999CCDDE537}" type="presParOf" srcId="{C2021CA5-791D-4FA7-A0B6-C85D69730253}" destId="{6A23D81E-E236-4EB8-90B9-6B4D0C96EA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81B72E-43BB-4773-ADC0-C998420E8F37}" type="doc">
      <dgm:prSet loTypeId="urn:microsoft.com/office/officeart/2005/8/layout/process1" loCatId="process" qsTypeId="urn:microsoft.com/office/officeart/2005/8/quickstyle/simple1" qsCatId="simple" csTypeId="urn:microsoft.com/office/officeart/2005/8/colors/accent1_2" csCatId="accent1" phldr="1"/>
      <dgm:spPr/>
    </dgm:pt>
    <dgm:pt modelId="{B8795328-EF08-46D2-AFCE-5D624B03E76F}">
      <dgm:prSet phldrT="[文字]"/>
      <dgm:spPr/>
      <dgm:t>
        <a:bodyPr/>
        <a:lstStyle/>
        <a:p>
          <a:r>
            <a:rPr lang="zh-TW" altLang="en-US" dirty="0"/>
            <a:t>長晶</a:t>
          </a:r>
        </a:p>
      </dgm:t>
    </dgm:pt>
    <dgm:pt modelId="{0E8DAD05-CE70-4654-8C42-E3D0E0BC5354}" type="parTrans" cxnId="{3EBB5D31-EDD5-4BF5-8C3D-05F55120B842}">
      <dgm:prSet/>
      <dgm:spPr/>
      <dgm:t>
        <a:bodyPr/>
        <a:lstStyle/>
        <a:p>
          <a:endParaRPr lang="zh-TW" altLang="en-US"/>
        </a:p>
      </dgm:t>
    </dgm:pt>
    <dgm:pt modelId="{F14216CB-DD04-4E9E-BF3C-39BD36756F38}" type="sibTrans" cxnId="{3EBB5D31-EDD5-4BF5-8C3D-05F55120B842}">
      <dgm:prSet/>
      <dgm:spPr/>
      <dgm:t>
        <a:bodyPr/>
        <a:lstStyle/>
        <a:p>
          <a:endParaRPr lang="zh-TW" altLang="en-US"/>
        </a:p>
      </dgm:t>
    </dgm:pt>
    <dgm:pt modelId="{D09D4F42-2871-481E-9CE2-3459FE750FDF}">
      <dgm:prSet phldrT="[文字]"/>
      <dgm:spPr/>
      <dgm:t>
        <a:bodyPr/>
        <a:lstStyle/>
        <a:p>
          <a:r>
            <a:rPr lang="zh-TW" altLang="en-US" dirty="0"/>
            <a:t>切磨</a:t>
          </a:r>
        </a:p>
      </dgm:t>
    </dgm:pt>
    <dgm:pt modelId="{3B0559B0-DD33-42CA-9F7A-39C0FB1A63FD}" type="parTrans" cxnId="{288D6FD3-F52F-437B-9B33-ABBB6EA9EB55}">
      <dgm:prSet/>
      <dgm:spPr/>
      <dgm:t>
        <a:bodyPr/>
        <a:lstStyle/>
        <a:p>
          <a:endParaRPr lang="zh-TW" altLang="en-US"/>
        </a:p>
      </dgm:t>
    </dgm:pt>
    <dgm:pt modelId="{997D580D-DECE-4B16-9D9D-F8C95B71B548}" type="sibTrans" cxnId="{288D6FD3-F52F-437B-9B33-ABBB6EA9EB55}">
      <dgm:prSet/>
      <dgm:spPr/>
      <dgm:t>
        <a:bodyPr/>
        <a:lstStyle/>
        <a:p>
          <a:endParaRPr lang="zh-TW" altLang="en-US"/>
        </a:p>
      </dgm:t>
    </dgm:pt>
    <dgm:pt modelId="{272FE2F7-8C2A-48E6-9CC1-81313C474771}">
      <dgm:prSet phldrT="[文字]"/>
      <dgm:spPr/>
      <dgm:t>
        <a:bodyPr/>
        <a:lstStyle/>
        <a:p>
          <a:r>
            <a:rPr lang="zh-TW" altLang="en-US" dirty="0"/>
            <a:t>浸蝕</a:t>
          </a:r>
        </a:p>
      </dgm:t>
    </dgm:pt>
    <dgm:pt modelId="{730EA7F6-83CD-4B82-AF8D-9DB43EC0615C}" type="parTrans" cxnId="{E9414CE4-309E-45F7-8F69-988AA9F8C335}">
      <dgm:prSet/>
      <dgm:spPr/>
      <dgm:t>
        <a:bodyPr/>
        <a:lstStyle/>
        <a:p>
          <a:endParaRPr lang="zh-TW" altLang="en-US"/>
        </a:p>
      </dgm:t>
    </dgm:pt>
    <dgm:pt modelId="{D98F3028-9C37-493C-B4F2-90BF5FF0E46A}" type="sibTrans" cxnId="{E9414CE4-309E-45F7-8F69-988AA9F8C335}">
      <dgm:prSet/>
      <dgm:spPr/>
      <dgm:t>
        <a:bodyPr/>
        <a:lstStyle/>
        <a:p>
          <a:endParaRPr lang="zh-TW" altLang="en-US"/>
        </a:p>
      </dgm:t>
    </dgm:pt>
    <dgm:pt modelId="{BFD95219-D3E5-40B6-A195-FD41BB67AE52}" type="pres">
      <dgm:prSet presAssocID="{2D81B72E-43BB-4773-ADC0-C998420E8F37}" presName="Name0" presStyleCnt="0">
        <dgm:presLayoutVars>
          <dgm:dir/>
          <dgm:resizeHandles val="exact"/>
        </dgm:presLayoutVars>
      </dgm:prSet>
      <dgm:spPr/>
    </dgm:pt>
    <dgm:pt modelId="{EB0D8691-A762-44B9-B4C3-FF1675BF3244}" type="pres">
      <dgm:prSet presAssocID="{B8795328-EF08-46D2-AFCE-5D624B03E76F}" presName="node" presStyleLbl="node1" presStyleIdx="0" presStyleCnt="3">
        <dgm:presLayoutVars>
          <dgm:bulletEnabled val="1"/>
        </dgm:presLayoutVars>
      </dgm:prSet>
      <dgm:spPr/>
    </dgm:pt>
    <dgm:pt modelId="{DE9151A6-9BC9-4054-984F-1870FF1B9990}" type="pres">
      <dgm:prSet presAssocID="{F14216CB-DD04-4E9E-BF3C-39BD36756F38}" presName="sibTrans" presStyleLbl="sibTrans2D1" presStyleIdx="0" presStyleCnt="2"/>
      <dgm:spPr/>
    </dgm:pt>
    <dgm:pt modelId="{C1055D68-2A5F-4408-8807-250C38C50C09}" type="pres">
      <dgm:prSet presAssocID="{F14216CB-DD04-4E9E-BF3C-39BD36756F38}" presName="connectorText" presStyleLbl="sibTrans2D1" presStyleIdx="0" presStyleCnt="2"/>
      <dgm:spPr/>
    </dgm:pt>
    <dgm:pt modelId="{FCB2E1C2-90F2-4FEA-A2DE-22AE0DDBDE52}" type="pres">
      <dgm:prSet presAssocID="{D09D4F42-2871-481E-9CE2-3459FE750FDF}" presName="node" presStyleLbl="node1" presStyleIdx="1" presStyleCnt="3">
        <dgm:presLayoutVars>
          <dgm:bulletEnabled val="1"/>
        </dgm:presLayoutVars>
      </dgm:prSet>
      <dgm:spPr/>
    </dgm:pt>
    <dgm:pt modelId="{1052701A-F3B8-4086-8B1A-C2292F7D0098}" type="pres">
      <dgm:prSet presAssocID="{997D580D-DECE-4B16-9D9D-F8C95B71B548}" presName="sibTrans" presStyleLbl="sibTrans2D1" presStyleIdx="1" presStyleCnt="2"/>
      <dgm:spPr/>
    </dgm:pt>
    <dgm:pt modelId="{FE5DDB34-9B0F-4A2E-B25E-1DFD36F0F468}" type="pres">
      <dgm:prSet presAssocID="{997D580D-DECE-4B16-9D9D-F8C95B71B548}" presName="connectorText" presStyleLbl="sibTrans2D1" presStyleIdx="1" presStyleCnt="2"/>
      <dgm:spPr/>
    </dgm:pt>
    <dgm:pt modelId="{664FA27F-85E0-461F-81E6-9A7F4BAC9BF4}" type="pres">
      <dgm:prSet presAssocID="{272FE2F7-8C2A-48E6-9CC1-81313C474771}" presName="node" presStyleLbl="node1" presStyleIdx="2" presStyleCnt="3">
        <dgm:presLayoutVars>
          <dgm:bulletEnabled val="1"/>
        </dgm:presLayoutVars>
      </dgm:prSet>
      <dgm:spPr/>
    </dgm:pt>
  </dgm:ptLst>
  <dgm:cxnLst>
    <dgm:cxn modelId="{BA1D9822-1916-4179-88D3-3D7E04C93BEC}" type="presOf" srcId="{B8795328-EF08-46D2-AFCE-5D624B03E76F}" destId="{EB0D8691-A762-44B9-B4C3-FF1675BF3244}" srcOrd="0" destOrd="0" presId="urn:microsoft.com/office/officeart/2005/8/layout/process1"/>
    <dgm:cxn modelId="{90BF3223-C671-4C7F-8AEC-60C235E6B22A}" type="presOf" srcId="{997D580D-DECE-4B16-9D9D-F8C95B71B548}" destId="{FE5DDB34-9B0F-4A2E-B25E-1DFD36F0F468}" srcOrd="1" destOrd="0" presId="urn:microsoft.com/office/officeart/2005/8/layout/process1"/>
    <dgm:cxn modelId="{46B9D62F-5C12-4761-95E2-EA2DE1245E06}" type="presOf" srcId="{F14216CB-DD04-4E9E-BF3C-39BD36756F38}" destId="{C1055D68-2A5F-4408-8807-250C38C50C09}" srcOrd="1" destOrd="0" presId="urn:microsoft.com/office/officeart/2005/8/layout/process1"/>
    <dgm:cxn modelId="{3EBB5D31-EDD5-4BF5-8C3D-05F55120B842}" srcId="{2D81B72E-43BB-4773-ADC0-C998420E8F37}" destId="{B8795328-EF08-46D2-AFCE-5D624B03E76F}" srcOrd="0" destOrd="0" parTransId="{0E8DAD05-CE70-4654-8C42-E3D0E0BC5354}" sibTransId="{F14216CB-DD04-4E9E-BF3C-39BD36756F38}"/>
    <dgm:cxn modelId="{4139E531-4C73-43C4-8772-868CE88BE2C9}" type="presOf" srcId="{2D81B72E-43BB-4773-ADC0-C998420E8F37}" destId="{BFD95219-D3E5-40B6-A195-FD41BB67AE52}" srcOrd="0" destOrd="0" presId="urn:microsoft.com/office/officeart/2005/8/layout/process1"/>
    <dgm:cxn modelId="{F2502A61-B53A-4860-962F-00986194986A}" type="presOf" srcId="{272FE2F7-8C2A-48E6-9CC1-81313C474771}" destId="{664FA27F-85E0-461F-81E6-9A7F4BAC9BF4}" srcOrd="0" destOrd="0" presId="urn:microsoft.com/office/officeart/2005/8/layout/process1"/>
    <dgm:cxn modelId="{8E92F084-C3F0-40BC-9E28-61FC0B77C956}" type="presOf" srcId="{D09D4F42-2871-481E-9CE2-3459FE750FDF}" destId="{FCB2E1C2-90F2-4FEA-A2DE-22AE0DDBDE52}" srcOrd="0" destOrd="0" presId="urn:microsoft.com/office/officeart/2005/8/layout/process1"/>
    <dgm:cxn modelId="{D45B65A4-AC30-4908-83F7-B8B2BC3F5F9D}" type="presOf" srcId="{F14216CB-DD04-4E9E-BF3C-39BD36756F38}" destId="{DE9151A6-9BC9-4054-984F-1870FF1B9990}" srcOrd="0" destOrd="0" presId="urn:microsoft.com/office/officeart/2005/8/layout/process1"/>
    <dgm:cxn modelId="{8BD793BD-320F-4D63-9A65-AF238B7433F0}" type="presOf" srcId="{997D580D-DECE-4B16-9D9D-F8C95B71B548}" destId="{1052701A-F3B8-4086-8B1A-C2292F7D0098}" srcOrd="0" destOrd="0" presId="urn:microsoft.com/office/officeart/2005/8/layout/process1"/>
    <dgm:cxn modelId="{288D6FD3-F52F-437B-9B33-ABBB6EA9EB55}" srcId="{2D81B72E-43BB-4773-ADC0-C998420E8F37}" destId="{D09D4F42-2871-481E-9CE2-3459FE750FDF}" srcOrd="1" destOrd="0" parTransId="{3B0559B0-DD33-42CA-9F7A-39C0FB1A63FD}" sibTransId="{997D580D-DECE-4B16-9D9D-F8C95B71B548}"/>
    <dgm:cxn modelId="{E9414CE4-309E-45F7-8F69-988AA9F8C335}" srcId="{2D81B72E-43BB-4773-ADC0-C998420E8F37}" destId="{272FE2F7-8C2A-48E6-9CC1-81313C474771}" srcOrd="2" destOrd="0" parTransId="{730EA7F6-83CD-4B82-AF8D-9DB43EC0615C}" sibTransId="{D98F3028-9C37-493C-B4F2-90BF5FF0E46A}"/>
    <dgm:cxn modelId="{EF8E1468-B3FF-4FE4-96B4-D9A953FC3D77}" type="presParOf" srcId="{BFD95219-D3E5-40B6-A195-FD41BB67AE52}" destId="{EB0D8691-A762-44B9-B4C3-FF1675BF3244}" srcOrd="0" destOrd="0" presId="urn:microsoft.com/office/officeart/2005/8/layout/process1"/>
    <dgm:cxn modelId="{44E21D8B-DBFC-40A0-BE2C-A58278E10E80}" type="presParOf" srcId="{BFD95219-D3E5-40B6-A195-FD41BB67AE52}" destId="{DE9151A6-9BC9-4054-984F-1870FF1B9990}" srcOrd="1" destOrd="0" presId="urn:microsoft.com/office/officeart/2005/8/layout/process1"/>
    <dgm:cxn modelId="{FC5F7ED5-3FB6-4BD9-9638-78CF31952323}" type="presParOf" srcId="{DE9151A6-9BC9-4054-984F-1870FF1B9990}" destId="{C1055D68-2A5F-4408-8807-250C38C50C09}" srcOrd="0" destOrd="0" presId="urn:microsoft.com/office/officeart/2005/8/layout/process1"/>
    <dgm:cxn modelId="{EF9BE54A-9474-4049-9CC8-F943AFA13AB4}" type="presParOf" srcId="{BFD95219-D3E5-40B6-A195-FD41BB67AE52}" destId="{FCB2E1C2-90F2-4FEA-A2DE-22AE0DDBDE52}" srcOrd="2" destOrd="0" presId="urn:microsoft.com/office/officeart/2005/8/layout/process1"/>
    <dgm:cxn modelId="{4801930B-62B5-4E27-A87A-4987866F2ED2}" type="presParOf" srcId="{BFD95219-D3E5-40B6-A195-FD41BB67AE52}" destId="{1052701A-F3B8-4086-8B1A-C2292F7D0098}" srcOrd="3" destOrd="0" presId="urn:microsoft.com/office/officeart/2005/8/layout/process1"/>
    <dgm:cxn modelId="{1C4E0158-3342-4A33-AD5A-4FACA3659887}" type="presParOf" srcId="{1052701A-F3B8-4086-8B1A-C2292F7D0098}" destId="{FE5DDB34-9B0F-4A2E-B25E-1DFD36F0F468}" srcOrd="0" destOrd="0" presId="urn:microsoft.com/office/officeart/2005/8/layout/process1"/>
    <dgm:cxn modelId="{9D09ABED-717D-4E5D-B9A6-FDBCCA8E9AB1}" type="presParOf" srcId="{BFD95219-D3E5-40B6-A195-FD41BB67AE52}" destId="{664FA27F-85E0-461F-81E6-9A7F4BAC9BF4}" srcOrd="4"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0F9B1-DEA2-4052-A720-51B01A4D9EFA}">
      <dsp:nvSpPr>
        <dsp:cNvPr id="0" name=""/>
        <dsp:cNvSpPr/>
      </dsp:nvSpPr>
      <dsp:spPr>
        <a:xfrm>
          <a:off x="5492" y="1625297"/>
          <a:ext cx="1641765" cy="985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endParaRPr lang="zh-TW" altLang="en-US" sz="3300" kern="1200" dirty="0"/>
        </a:p>
      </dsp:txBody>
      <dsp:txXfrm>
        <a:off x="34343" y="1654148"/>
        <a:ext cx="1584063" cy="927357"/>
      </dsp:txXfrm>
    </dsp:sp>
    <dsp:sp modelId="{533817C9-6E47-49D4-A0B0-69866B112247}">
      <dsp:nvSpPr>
        <dsp:cNvPr id="0" name=""/>
        <dsp:cNvSpPr/>
      </dsp:nvSpPr>
      <dsp:spPr>
        <a:xfrm>
          <a:off x="1811435" y="1914248"/>
          <a:ext cx="348054" cy="4071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sz="1800" kern="1200"/>
        </a:p>
      </dsp:txBody>
      <dsp:txXfrm>
        <a:off x="1811435" y="1995679"/>
        <a:ext cx="243638" cy="244295"/>
      </dsp:txXfrm>
    </dsp:sp>
    <dsp:sp modelId="{89474149-6B40-4BEB-ADBF-6FBCA767904A}">
      <dsp:nvSpPr>
        <dsp:cNvPr id="0" name=""/>
        <dsp:cNvSpPr/>
      </dsp:nvSpPr>
      <dsp:spPr>
        <a:xfrm>
          <a:off x="2303965" y="1625297"/>
          <a:ext cx="1641765" cy="985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TW" altLang="en-US" sz="3300" kern="1200" dirty="0"/>
            <a:t>拋光</a:t>
          </a:r>
        </a:p>
      </dsp:txBody>
      <dsp:txXfrm>
        <a:off x="2332816" y="1654148"/>
        <a:ext cx="1584063" cy="927357"/>
      </dsp:txXfrm>
    </dsp:sp>
    <dsp:sp modelId="{F913457D-0DB3-44CA-8F42-FB68424E4A0E}">
      <dsp:nvSpPr>
        <dsp:cNvPr id="0" name=""/>
        <dsp:cNvSpPr/>
      </dsp:nvSpPr>
      <dsp:spPr>
        <a:xfrm>
          <a:off x="4109907" y="1914248"/>
          <a:ext cx="348054" cy="4071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sz="1800" kern="1200"/>
        </a:p>
      </dsp:txBody>
      <dsp:txXfrm>
        <a:off x="4109907" y="1995679"/>
        <a:ext cx="243638" cy="244295"/>
      </dsp:txXfrm>
    </dsp:sp>
    <dsp:sp modelId="{6A23D81E-E236-4EB8-90B9-6B4D0C96EA68}">
      <dsp:nvSpPr>
        <dsp:cNvPr id="0" name=""/>
        <dsp:cNvSpPr/>
      </dsp:nvSpPr>
      <dsp:spPr>
        <a:xfrm>
          <a:off x="4602437" y="1625297"/>
          <a:ext cx="1641765" cy="985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TW" altLang="en-US" sz="3300" kern="1200" dirty="0"/>
            <a:t>磊晶</a:t>
          </a:r>
        </a:p>
      </dsp:txBody>
      <dsp:txXfrm>
        <a:off x="4631288" y="1654148"/>
        <a:ext cx="1584063" cy="9273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D8691-A762-44B9-B4C3-FF1675BF3244}">
      <dsp:nvSpPr>
        <dsp:cNvPr id="0" name=""/>
        <dsp:cNvSpPr/>
      </dsp:nvSpPr>
      <dsp:spPr>
        <a:xfrm>
          <a:off x="5492" y="1244229"/>
          <a:ext cx="1641766" cy="985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TW" altLang="en-US" sz="3300" kern="1200" dirty="0"/>
            <a:t>長晶</a:t>
          </a:r>
        </a:p>
      </dsp:txBody>
      <dsp:txXfrm>
        <a:off x="34343" y="1273080"/>
        <a:ext cx="1584064" cy="927357"/>
      </dsp:txXfrm>
    </dsp:sp>
    <dsp:sp modelId="{DE9151A6-9BC9-4054-984F-1870FF1B9990}">
      <dsp:nvSpPr>
        <dsp:cNvPr id="0" name=""/>
        <dsp:cNvSpPr/>
      </dsp:nvSpPr>
      <dsp:spPr>
        <a:xfrm>
          <a:off x="1811435" y="1533180"/>
          <a:ext cx="348054" cy="4071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sz="1800" kern="1200"/>
        </a:p>
      </dsp:txBody>
      <dsp:txXfrm>
        <a:off x="1811435" y="1614611"/>
        <a:ext cx="243638" cy="244295"/>
      </dsp:txXfrm>
    </dsp:sp>
    <dsp:sp modelId="{FCB2E1C2-90F2-4FEA-A2DE-22AE0DDBDE52}">
      <dsp:nvSpPr>
        <dsp:cNvPr id="0" name=""/>
        <dsp:cNvSpPr/>
      </dsp:nvSpPr>
      <dsp:spPr>
        <a:xfrm>
          <a:off x="2303965" y="1244229"/>
          <a:ext cx="1641766" cy="985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TW" altLang="en-US" sz="3300" kern="1200" dirty="0"/>
            <a:t>切磨</a:t>
          </a:r>
        </a:p>
      </dsp:txBody>
      <dsp:txXfrm>
        <a:off x="2332816" y="1273080"/>
        <a:ext cx="1584064" cy="927357"/>
      </dsp:txXfrm>
    </dsp:sp>
    <dsp:sp modelId="{1052701A-F3B8-4086-8B1A-C2292F7D0098}">
      <dsp:nvSpPr>
        <dsp:cNvPr id="0" name=""/>
        <dsp:cNvSpPr/>
      </dsp:nvSpPr>
      <dsp:spPr>
        <a:xfrm>
          <a:off x="4109908" y="1533180"/>
          <a:ext cx="348054" cy="4071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TW" altLang="en-US" sz="1800" kern="1200"/>
        </a:p>
      </dsp:txBody>
      <dsp:txXfrm>
        <a:off x="4109908" y="1614611"/>
        <a:ext cx="243638" cy="244295"/>
      </dsp:txXfrm>
    </dsp:sp>
    <dsp:sp modelId="{664FA27F-85E0-461F-81E6-9A7F4BAC9BF4}">
      <dsp:nvSpPr>
        <dsp:cNvPr id="0" name=""/>
        <dsp:cNvSpPr/>
      </dsp:nvSpPr>
      <dsp:spPr>
        <a:xfrm>
          <a:off x="4602437" y="1244229"/>
          <a:ext cx="1641766" cy="98505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zh-TW" altLang="en-US" sz="3300" kern="1200" dirty="0"/>
            <a:t>浸蝕</a:t>
          </a:r>
        </a:p>
      </dsp:txBody>
      <dsp:txXfrm>
        <a:off x="4631288" y="1273080"/>
        <a:ext cx="1584064" cy="9273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0.96079</cdr:x>
      <cdr:y>0.14275</cdr:y>
    </cdr:from>
    <cdr:to>
      <cdr:x>1</cdr:x>
      <cdr:y>0.8955</cdr:y>
    </cdr:to>
    <cdr:sp macro="" textlink="">
      <cdr:nvSpPr>
        <cdr:cNvPr id="2" name="框架 1">
          <a:extLst xmlns:a="http://schemas.openxmlformats.org/drawingml/2006/main">
            <a:ext uri="{FF2B5EF4-FFF2-40B4-BE49-F238E27FC236}">
              <a16:creationId xmlns:a16="http://schemas.microsoft.com/office/drawing/2014/main" id="{E334DF29-9779-4D9E-9F47-0C7A7A8937D2}"/>
            </a:ext>
          </a:extLst>
        </cdr:cNvPr>
        <cdr:cNvSpPr/>
      </cdr:nvSpPr>
      <cdr:spPr>
        <a:xfrm xmlns:a="http://schemas.openxmlformats.org/drawingml/2006/main">
          <a:off x="9297987" y="626174"/>
          <a:ext cx="379476" cy="3302000"/>
        </a:xfrm>
        <a:prstGeom xmlns:a="http://schemas.openxmlformats.org/drawingml/2006/main" prst="frame">
          <a:avLst>
            <a:gd name="adj1" fmla="val 4361"/>
          </a:avLst>
        </a:prstGeom>
        <a:solidFill xmlns:a="http://schemas.openxmlformats.org/drawingml/2006/main">
          <a:srgbClr val="FED234"/>
        </a:solidFill>
        <a:ln xmlns:a="http://schemas.openxmlformats.org/drawingml/2006/main">
          <a:solidFill>
            <a:srgbClr val="FED234"/>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zh-TW" altLang="en-US">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E20F7B-8E1F-4EEB-A0B0-839A291CFF8C}" type="datetimeFigureOut">
              <a:rPr lang="zh-CN" altLang="en-US" smtClean="0"/>
              <a:t>2021/6/11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BA711-9FC6-496C-A7B4-475989F7D615}" type="slidenum">
              <a:rPr lang="zh-CN" altLang="en-US" smtClean="0"/>
              <a:t>‹#›</a:t>
            </a:fld>
            <a:endParaRPr lang="zh-CN" altLang="en-US"/>
          </a:p>
        </p:txBody>
      </p:sp>
    </p:spTree>
    <p:extLst>
      <p:ext uri="{BB962C8B-B14F-4D97-AF65-F5344CB8AC3E}">
        <p14:creationId xmlns:p14="http://schemas.microsoft.com/office/powerpoint/2010/main" val="82838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1</a:t>
            </a:fld>
            <a:endParaRPr lang="zh-CN" altLang="en-US"/>
          </a:p>
        </p:txBody>
      </p:sp>
    </p:spTree>
    <p:extLst>
      <p:ext uri="{BB962C8B-B14F-4D97-AF65-F5344CB8AC3E}">
        <p14:creationId xmlns:p14="http://schemas.microsoft.com/office/powerpoint/2010/main" val="1725662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10</a:t>
            </a:fld>
            <a:endParaRPr lang="zh-CN" altLang="en-US"/>
          </a:p>
        </p:txBody>
      </p:sp>
    </p:spTree>
    <p:extLst>
      <p:ext uri="{BB962C8B-B14F-4D97-AF65-F5344CB8AC3E}">
        <p14:creationId xmlns:p14="http://schemas.microsoft.com/office/powerpoint/2010/main" val="38575169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103</a:t>
            </a:fld>
            <a:endParaRPr lang="zh-CN" altLang="en-US"/>
          </a:p>
        </p:txBody>
      </p:sp>
    </p:spTree>
    <p:extLst>
      <p:ext uri="{BB962C8B-B14F-4D97-AF65-F5344CB8AC3E}">
        <p14:creationId xmlns:p14="http://schemas.microsoft.com/office/powerpoint/2010/main" val="31463526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104</a:t>
            </a:fld>
            <a:endParaRPr lang="zh-CN" altLang="en-US"/>
          </a:p>
        </p:txBody>
      </p:sp>
    </p:spTree>
    <p:extLst>
      <p:ext uri="{BB962C8B-B14F-4D97-AF65-F5344CB8AC3E}">
        <p14:creationId xmlns:p14="http://schemas.microsoft.com/office/powerpoint/2010/main" val="31958024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105</a:t>
            </a:fld>
            <a:endParaRPr lang="zh-CN" altLang="en-US"/>
          </a:p>
        </p:txBody>
      </p:sp>
    </p:spTree>
    <p:extLst>
      <p:ext uri="{BB962C8B-B14F-4D97-AF65-F5344CB8AC3E}">
        <p14:creationId xmlns:p14="http://schemas.microsoft.com/office/powerpoint/2010/main" val="25461557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106</a:t>
            </a:fld>
            <a:endParaRPr lang="zh-CN" altLang="en-US"/>
          </a:p>
        </p:txBody>
      </p:sp>
    </p:spTree>
    <p:extLst>
      <p:ext uri="{BB962C8B-B14F-4D97-AF65-F5344CB8AC3E}">
        <p14:creationId xmlns:p14="http://schemas.microsoft.com/office/powerpoint/2010/main" val="26740026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107</a:t>
            </a:fld>
            <a:endParaRPr lang="zh-CN" altLang="en-US"/>
          </a:p>
        </p:txBody>
      </p:sp>
    </p:spTree>
    <p:extLst>
      <p:ext uri="{BB962C8B-B14F-4D97-AF65-F5344CB8AC3E}">
        <p14:creationId xmlns:p14="http://schemas.microsoft.com/office/powerpoint/2010/main" val="34260763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108</a:t>
            </a:fld>
            <a:endParaRPr lang="zh-CN" altLang="en-US"/>
          </a:p>
        </p:txBody>
      </p:sp>
    </p:spTree>
    <p:extLst>
      <p:ext uri="{BB962C8B-B14F-4D97-AF65-F5344CB8AC3E}">
        <p14:creationId xmlns:p14="http://schemas.microsoft.com/office/powerpoint/2010/main" val="6549552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109</a:t>
            </a:fld>
            <a:endParaRPr lang="zh-CN" altLang="en-US"/>
          </a:p>
        </p:txBody>
      </p:sp>
    </p:spTree>
    <p:extLst>
      <p:ext uri="{BB962C8B-B14F-4D97-AF65-F5344CB8AC3E}">
        <p14:creationId xmlns:p14="http://schemas.microsoft.com/office/powerpoint/2010/main" val="13785101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110</a:t>
            </a:fld>
            <a:endParaRPr lang="zh-CN" altLang="en-US"/>
          </a:p>
        </p:txBody>
      </p:sp>
    </p:spTree>
    <p:extLst>
      <p:ext uri="{BB962C8B-B14F-4D97-AF65-F5344CB8AC3E}">
        <p14:creationId xmlns:p14="http://schemas.microsoft.com/office/powerpoint/2010/main" val="30469938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111</a:t>
            </a:fld>
            <a:endParaRPr lang="zh-CN" altLang="en-US"/>
          </a:p>
        </p:txBody>
      </p:sp>
    </p:spTree>
    <p:extLst>
      <p:ext uri="{BB962C8B-B14F-4D97-AF65-F5344CB8AC3E}">
        <p14:creationId xmlns:p14="http://schemas.microsoft.com/office/powerpoint/2010/main" val="29573047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112</a:t>
            </a:fld>
            <a:endParaRPr lang="zh-CN" altLang="en-US"/>
          </a:p>
        </p:txBody>
      </p:sp>
    </p:spTree>
    <p:extLst>
      <p:ext uri="{BB962C8B-B14F-4D97-AF65-F5344CB8AC3E}">
        <p14:creationId xmlns:p14="http://schemas.microsoft.com/office/powerpoint/2010/main" val="1093421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11</a:t>
            </a:fld>
            <a:endParaRPr lang="zh-CN" altLang="en-US"/>
          </a:p>
        </p:txBody>
      </p:sp>
    </p:spTree>
    <p:extLst>
      <p:ext uri="{BB962C8B-B14F-4D97-AF65-F5344CB8AC3E}">
        <p14:creationId xmlns:p14="http://schemas.microsoft.com/office/powerpoint/2010/main" val="135815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113</a:t>
            </a:fld>
            <a:endParaRPr lang="zh-CN" altLang="en-US"/>
          </a:p>
        </p:txBody>
      </p:sp>
    </p:spTree>
    <p:extLst>
      <p:ext uri="{BB962C8B-B14F-4D97-AF65-F5344CB8AC3E}">
        <p14:creationId xmlns:p14="http://schemas.microsoft.com/office/powerpoint/2010/main" val="25273938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114</a:t>
            </a:fld>
            <a:endParaRPr lang="zh-CN" altLang="en-US"/>
          </a:p>
        </p:txBody>
      </p:sp>
    </p:spTree>
    <p:extLst>
      <p:ext uri="{BB962C8B-B14F-4D97-AF65-F5344CB8AC3E}">
        <p14:creationId xmlns:p14="http://schemas.microsoft.com/office/powerpoint/2010/main" val="21409051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115</a:t>
            </a:fld>
            <a:endParaRPr lang="zh-CN" altLang="en-US"/>
          </a:p>
        </p:txBody>
      </p:sp>
    </p:spTree>
    <p:extLst>
      <p:ext uri="{BB962C8B-B14F-4D97-AF65-F5344CB8AC3E}">
        <p14:creationId xmlns:p14="http://schemas.microsoft.com/office/powerpoint/2010/main" val="25082271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116</a:t>
            </a:fld>
            <a:endParaRPr lang="zh-CN" altLang="en-US"/>
          </a:p>
        </p:txBody>
      </p:sp>
    </p:spTree>
    <p:extLst>
      <p:ext uri="{BB962C8B-B14F-4D97-AF65-F5344CB8AC3E}">
        <p14:creationId xmlns:p14="http://schemas.microsoft.com/office/powerpoint/2010/main" val="902836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117</a:t>
            </a:fld>
            <a:endParaRPr lang="zh-CN" altLang="en-US"/>
          </a:p>
        </p:txBody>
      </p:sp>
    </p:spTree>
    <p:extLst>
      <p:ext uri="{BB962C8B-B14F-4D97-AF65-F5344CB8AC3E}">
        <p14:creationId xmlns:p14="http://schemas.microsoft.com/office/powerpoint/2010/main" val="127904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118</a:t>
            </a:fld>
            <a:endParaRPr lang="zh-CN" altLang="en-US"/>
          </a:p>
        </p:txBody>
      </p:sp>
    </p:spTree>
    <p:extLst>
      <p:ext uri="{BB962C8B-B14F-4D97-AF65-F5344CB8AC3E}">
        <p14:creationId xmlns:p14="http://schemas.microsoft.com/office/powerpoint/2010/main" val="6266455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119</a:t>
            </a:fld>
            <a:endParaRPr lang="zh-CN" altLang="en-US"/>
          </a:p>
        </p:txBody>
      </p:sp>
    </p:spTree>
    <p:extLst>
      <p:ext uri="{BB962C8B-B14F-4D97-AF65-F5344CB8AC3E}">
        <p14:creationId xmlns:p14="http://schemas.microsoft.com/office/powerpoint/2010/main" val="32946625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120</a:t>
            </a:fld>
            <a:endParaRPr lang="zh-CN" altLang="en-US"/>
          </a:p>
        </p:txBody>
      </p:sp>
    </p:spTree>
    <p:extLst>
      <p:ext uri="{BB962C8B-B14F-4D97-AF65-F5344CB8AC3E}">
        <p14:creationId xmlns:p14="http://schemas.microsoft.com/office/powerpoint/2010/main" val="2984041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122</a:t>
            </a:fld>
            <a:endParaRPr lang="zh-CN" altLang="en-US"/>
          </a:p>
        </p:txBody>
      </p:sp>
    </p:spTree>
    <p:extLst>
      <p:ext uri="{BB962C8B-B14F-4D97-AF65-F5344CB8AC3E}">
        <p14:creationId xmlns:p14="http://schemas.microsoft.com/office/powerpoint/2010/main" val="34863663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123</a:t>
            </a:fld>
            <a:endParaRPr lang="zh-CN" altLang="en-US"/>
          </a:p>
        </p:txBody>
      </p:sp>
    </p:spTree>
    <p:extLst>
      <p:ext uri="{BB962C8B-B14F-4D97-AF65-F5344CB8AC3E}">
        <p14:creationId xmlns:p14="http://schemas.microsoft.com/office/powerpoint/2010/main" val="1552531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12</a:t>
            </a:fld>
            <a:endParaRPr lang="zh-CN" altLang="en-US"/>
          </a:p>
        </p:txBody>
      </p:sp>
    </p:spTree>
    <p:extLst>
      <p:ext uri="{BB962C8B-B14F-4D97-AF65-F5344CB8AC3E}">
        <p14:creationId xmlns:p14="http://schemas.microsoft.com/office/powerpoint/2010/main" val="10108545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124</a:t>
            </a:fld>
            <a:endParaRPr lang="zh-CN" altLang="en-US"/>
          </a:p>
        </p:txBody>
      </p:sp>
    </p:spTree>
    <p:extLst>
      <p:ext uri="{BB962C8B-B14F-4D97-AF65-F5344CB8AC3E}">
        <p14:creationId xmlns:p14="http://schemas.microsoft.com/office/powerpoint/2010/main" val="3462527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13</a:t>
            </a:fld>
            <a:endParaRPr lang="zh-CN" altLang="en-US"/>
          </a:p>
        </p:txBody>
      </p:sp>
    </p:spTree>
    <p:extLst>
      <p:ext uri="{BB962C8B-B14F-4D97-AF65-F5344CB8AC3E}">
        <p14:creationId xmlns:p14="http://schemas.microsoft.com/office/powerpoint/2010/main" val="90675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14</a:t>
            </a:fld>
            <a:endParaRPr lang="zh-CN" altLang="en-US"/>
          </a:p>
        </p:txBody>
      </p:sp>
    </p:spTree>
    <p:extLst>
      <p:ext uri="{BB962C8B-B14F-4D97-AF65-F5344CB8AC3E}">
        <p14:creationId xmlns:p14="http://schemas.microsoft.com/office/powerpoint/2010/main" val="1675561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15</a:t>
            </a:fld>
            <a:endParaRPr lang="zh-CN" altLang="en-US"/>
          </a:p>
        </p:txBody>
      </p:sp>
    </p:spTree>
    <p:extLst>
      <p:ext uri="{BB962C8B-B14F-4D97-AF65-F5344CB8AC3E}">
        <p14:creationId xmlns:p14="http://schemas.microsoft.com/office/powerpoint/2010/main" val="731329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16</a:t>
            </a:fld>
            <a:endParaRPr lang="zh-CN" altLang="en-US"/>
          </a:p>
        </p:txBody>
      </p:sp>
    </p:spTree>
    <p:extLst>
      <p:ext uri="{BB962C8B-B14F-4D97-AF65-F5344CB8AC3E}">
        <p14:creationId xmlns:p14="http://schemas.microsoft.com/office/powerpoint/2010/main" val="3260321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17</a:t>
            </a:fld>
            <a:endParaRPr lang="zh-CN" altLang="en-US"/>
          </a:p>
        </p:txBody>
      </p:sp>
    </p:spTree>
    <p:extLst>
      <p:ext uri="{BB962C8B-B14F-4D97-AF65-F5344CB8AC3E}">
        <p14:creationId xmlns:p14="http://schemas.microsoft.com/office/powerpoint/2010/main" val="200906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18</a:t>
            </a:fld>
            <a:endParaRPr lang="zh-CN" altLang="en-US"/>
          </a:p>
        </p:txBody>
      </p:sp>
    </p:spTree>
    <p:extLst>
      <p:ext uri="{BB962C8B-B14F-4D97-AF65-F5344CB8AC3E}">
        <p14:creationId xmlns:p14="http://schemas.microsoft.com/office/powerpoint/2010/main" val="2159662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19</a:t>
            </a:fld>
            <a:endParaRPr lang="zh-CN" altLang="en-US"/>
          </a:p>
        </p:txBody>
      </p:sp>
    </p:spTree>
    <p:extLst>
      <p:ext uri="{BB962C8B-B14F-4D97-AF65-F5344CB8AC3E}">
        <p14:creationId xmlns:p14="http://schemas.microsoft.com/office/powerpoint/2010/main" val="8331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2</a:t>
            </a:fld>
            <a:endParaRPr lang="zh-CN" altLang="en-US"/>
          </a:p>
        </p:txBody>
      </p:sp>
    </p:spTree>
    <p:extLst>
      <p:ext uri="{BB962C8B-B14F-4D97-AF65-F5344CB8AC3E}">
        <p14:creationId xmlns:p14="http://schemas.microsoft.com/office/powerpoint/2010/main" val="436468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20</a:t>
            </a:fld>
            <a:endParaRPr lang="zh-CN" altLang="en-US"/>
          </a:p>
        </p:txBody>
      </p:sp>
    </p:spTree>
    <p:extLst>
      <p:ext uri="{BB962C8B-B14F-4D97-AF65-F5344CB8AC3E}">
        <p14:creationId xmlns:p14="http://schemas.microsoft.com/office/powerpoint/2010/main" val="3546937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21</a:t>
            </a:fld>
            <a:endParaRPr lang="zh-CN" altLang="en-US"/>
          </a:p>
        </p:txBody>
      </p:sp>
    </p:spTree>
    <p:extLst>
      <p:ext uri="{BB962C8B-B14F-4D97-AF65-F5344CB8AC3E}">
        <p14:creationId xmlns:p14="http://schemas.microsoft.com/office/powerpoint/2010/main" val="3840037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22</a:t>
            </a:fld>
            <a:endParaRPr lang="zh-CN" altLang="en-US"/>
          </a:p>
        </p:txBody>
      </p:sp>
    </p:spTree>
    <p:extLst>
      <p:ext uri="{BB962C8B-B14F-4D97-AF65-F5344CB8AC3E}">
        <p14:creationId xmlns:p14="http://schemas.microsoft.com/office/powerpoint/2010/main" val="1408831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23</a:t>
            </a:fld>
            <a:endParaRPr lang="zh-CN" altLang="en-US"/>
          </a:p>
        </p:txBody>
      </p:sp>
    </p:spTree>
    <p:extLst>
      <p:ext uri="{BB962C8B-B14F-4D97-AF65-F5344CB8AC3E}">
        <p14:creationId xmlns:p14="http://schemas.microsoft.com/office/powerpoint/2010/main" val="2904624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24</a:t>
            </a:fld>
            <a:endParaRPr lang="zh-CN" altLang="en-US"/>
          </a:p>
        </p:txBody>
      </p:sp>
    </p:spTree>
    <p:extLst>
      <p:ext uri="{BB962C8B-B14F-4D97-AF65-F5344CB8AC3E}">
        <p14:creationId xmlns:p14="http://schemas.microsoft.com/office/powerpoint/2010/main" val="3135678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25</a:t>
            </a:fld>
            <a:endParaRPr lang="zh-CN" altLang="en-US"/>
          </a:p>
        </p:txBody>
      </p:sp>
    </p:spTree>
    <p:extLst>
      <p:ext uri="{BB962C8B-B14F-4D97-AF65-F5344CB8AC3E}">
        <p14:creationId xmlns:p14="http://schemas.microsoft.com/office/powerpoint/2010/main" val="272153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26</a:t>
            </a:fld>
            <a:endParaRPr lang="zh-CN" altLang="en-US"/>
          </a:p>
        </p:txBody>
      </p:sp>
    </p:spTree>
    <p:extLst>
      <p:ext uri="{BB962C8B-B14F-4D97-AF65-F5344CB8AC3E}">
        <p14:creationId xmlns:p14="http://schemas.microsoft.com/office/powerpoint/2010/main" val="2218469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27</a:t>
            </a:fld>
            <a:endParaRPr lang="zh-CN" altLang="en-US"/>
          </a:p>
        </p:txBody>
      </p:sp>
    </p:spTree>
    <p:extLst>
      <p:ext uri="{BB962C8B-B14F-4D97-AF65-F5344CB8AC3E}">
        <p14:creationId xmlns:p14="http://schemas.microsoft.com/office/powerpoint/2010/main" val="268607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28</a:t>
            </a:fld>
            <a:endParaRPr lang="zh-CN" altLang="en-US"/>
          </a:p>
        </p:txBody>
      </p:sp>
    </p:spTree>
    <p:extLst>
      <p:ext uri="{BB962C8B-B14F-4D97-AF65-F5344CB8AC3E}">
        <p14:creationId xmlns:p14="http://schemas.microsoft.com/office/powerpoint/2010/main" val="4137833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29</a:t>
            </a:fld>
            <a:endParaRPr lang="zh-CN" altLang="en-US"/>
          </a:p>
        </p:txBody>
      </p:sp>
    </p:spTree>
    <p:extLst>
      <p:ext uri="{BB962C8B-B14F-4D97-AF65-F5344CB8AC3E}">
        <p14:creationId xmlns:p14="http://schemas.microsoft.com/office/powerpoint/2010/main" val="3854860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3</a:t>
            </a:fld>
            <a:endParaRPr lang="zh-CN" altLang="en-US"/>
          </a:p>
        </p:txBody>
      </p:sp>
    </p:spTree>
    <p:extLst>
      <p:ext uri="{BB962C8B-B14F-4D97-AF65-F5344CB8AC3E}">
        <p14:creationId xmlns:p14="http://schemas.microsoft.com/office/powerpoint/2010/main" val="270538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30</a:t>
            </a:fld>
            <a:endParaRPr lang="zh-CN" altLang="en-US"/>
          </a:p>
        </p:txBody>
      </p:sp>
    </p:spTree>
    <p:extLst>
      <p:ext uri="{BB962C8B-B14F-4D97-AF65-F5344CB8AC3E}">
        <p14:creationId xmlns:p14="http://schemas.microsoft.com/office/powerpoint/2010/main" val="1806828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31</a:t>
            </a:fld>
            <a:endParaRPr lang="zh-CN" altLang="en-US"/>
          </a:p>
        </p:txBody>
      </p:sp>
    </p:spTree>
    <p:extLst>
      <p:ext uri="{BB962C8B-B14F-4D97-AF65-F5344CB8AC3E}">
        <p14:creationId xmlns:p14="http://schemas.microsoft.com/office/powerpoint/2010/main" val="8881661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32</a:t>
            </a:fld>
            <a:endParaRPr lang="zh-CN" altLang="en-US"/>
          </a:p>
        </p:txBody>
      </p:sp>
    </p:spTree>
    <p:extLst>
      <p:ext uri="{BB962C8B-B14F-4D97-AF65-F5344CB8AC3E}">
        <p14:creationId xmlns:p14="http://schemas.microsoft.com/office/powerpoint/2010/main" val="1213528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33</a:t>
            </a:fld>
            <a:endParaRPr lang="zh-CN" altLang="en-US"/>
          </a:p>
        </p:txBody>
      </p:sp>
    </p:spTree>
    <p:extLst>
      <p:ext uri="{BB962C8B-B14F-4D97-AF65-F5344CB8AC3E}">
        <p14:creationId xmlns:p14="http://schemas.microsoft.com/office/powerpoint/2010/main" val="1720831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34</a:t>
            </a:fld>
            <a:endParaRPr lang="zh-CN" altLang="en-US"/>
          </a:p>
        </p:txBody>
      </p:sp>
    </p:spTree>
    <p:extLst>
      <p:ext uri="{BB962C8B-B14F-4D97-AF65-F5344CB8AC3E}">
        <p14:creationId xmlns:p14="http://schemas.microsoft.com/office/powerpoint/2010/main" val="2125493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35</a:t>
            </a:fld>
            <a:endParaRPr lang="zh-CN" altLang="en-US"/>
          </a:p>
        </p:txBody>
      </p:sp>
    </p:spTree>
    <p:extLst>
      <p:ext uri="{BB962C8B-B14F-4D97-AF65-F5344CB8AC3E}">
        <p14:creationId xmlns:p14="http://schemas.microsoft.com/office/powerpoint/2010/main" val="3188559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36</a:t>
            </a:fld>
            <a:endParaRPr lang="zh-CN" altLang="en-US"/>
          </a:p>
        </p:txBody>
      </p:sp>
    </p:spTree>
    <p:extLst>
      <p:ext uri="{BB962C8B-B14F-4D97-AF65-F5344CB8AC3E}">
        <p14:creationId xmlns:p14="http://schemas.microsoft.com/office/powerpoint/2010/main" val="3280648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37</a:t>
            </a:fld>
            <a:endParaRPr lang="zh-CN" altLang="en-US"/>
          </a:p>
        </p:txBody>
      </p:sp>
    </p:spTree>
    <p:extLst>
      <p:ext uri="{BB962C8B-B14F-4D97-AF65-F5344CB8AC3E}">
        <p14:creationId xmlns:p14="http://schemas.microsoft.com/office/powerpoint/2010/main" val="3355125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38</a:t>
            </a:fld>
            <a:endParaRPr lang="zh-CN" altLang="en-US"/>
          </a:p>
        </p:txBody>
      </p:sp>
    </p:spTree>
    <p:extLst>
      <p:ext uri="{BB962C8B-B14F-4D97-AF65-F5344CB8AC3E}">
        <p14:creationId xmlns:p14="http://schemas.microsoft.com/office/powerpoint/2010/main" val="186730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39</a:t>
            </a:fld>
            <a:endParaRPr lang="zh-CN" altLang="en-US"/>
          </a:p>
        </p:txBody>
      </p:sp>
    </p:spTree>
    <p:extLst>
      <p:ext uri="{BB962C8B-B14F-4D97-AF65-F5344CB8AC3E}">
        <p14:creationId xmlns:p14="http://schemas.microsoft.com/office/powerpoint/2010/main" val="2350415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4</a:t>
            </a:fld>
            <a:endParaRPr lang="zh-CN" altLang="en-US"/>
          </a:p>
        </p:txBody>
      </p:sp>
    </p:spTree>
    <p:extLst>
      <p:ext uri="{BB962C8B-B14F-4D97-AF65-F5344CB8AC3E}">
        <p14:creationId xmlns:p14="http://schemas.microsoft.com/office/powerpoint/2010/main" val="3684809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40</a:t>
            </a:fld>
            <a:endParaRPr lang="zh-CN" altLang="en-US"/>
          </a:p>
        </p:txBody>
      </p:sp>
    </p:spTree>
    <p:extLst>
      <p:ext uri="{BB962C8B-B14F-4D97-AF65-F5344CB8AC3E}">
        <p14:creationId xmlns:p14="http://schemas.microsoft.com/office/powerpoint/2010/main" val="1688621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41</a:t>
            </a:fld>
            <a:endParaRPr lang="zh-CN" altLang="en-US"/>
          </a:p>
        </p:txBody>
      </p:sp>
    </p:spTree>
    <p:extLst>
      <p:ext uri="{BB962C8B-B14F-4D97-AF65-F5344CB8AC3E}">
        <p14:creationId xmlns:p14="http://schemas.microsoft.com/office/powerpoint/2010/main" val="26224861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43</a:t>
            </a:fld>
            <a:endParaRPr lang="zh-CN" altLang="en-US"/>
          </a:p>
        </p:txBody>
      </p:sp>
    </p:spTree>
    <p:extLst>
      <p:ext uri="{BB962C8B-B14F-4D97-AF65-F5344CB8AC3E}">
        <p14:creationId xmlns:p14="http://schemas.microsoft.com/office/powerpoint/2010/main" val="3533235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44</a:t>
            </a:fld>
            <a:endParaRPr lang="zh-CN" altLang="en-US"/>
          </a:p>
        </p:txBody>
      </p:sp>
    </p:spTree>
    <p:extLst>
      <p:ext uri="{BB962C8B-B14F-4D97-AF65-F5344CB8AC3E}">
        <p14:creationId xmlns:p14="http://schemas.microsoft.com/office/powerpoint/2010/main" val="3851928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45</a:t>
            </a:fld>
            <a:endParaRPr lang="zh-CN" altLang="en-US"/>
          </a:p>
        </p:txBody>
      </p:sp>
    </p:spTree>
    <p:extLst>
      <p:ext uri="{BB962C8B-B14F-4D97-AF65-F5344CB8AC3E}">
        <p14:creationId xmlns:p14="http://schemas.microsoft.com/office/powerpoint/2010/main" val="148425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46</a:t>
            </a:fld>
            <a:endParaRPr lang="zh-CN" altLang="en-US"/>
          </a:p>
        </p:txBody>
      </p:sp>
    </p:spTree>
    <p:extLst>
      <p:ext uri="{BB962C8B-B14F-4D97-AF65-F5344CB8AC3E}">
        <p14:creationId xmlns:p14="http://schemas.microsoft.com/office/powerpoint/2010/main" val="220663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47</a:t>
            </a:fld>
            <a:endParaRPr lang="zh-CN" altLang="en-US"/>
          </a:p>
        </p:txBody>
      </p:sp>
    </p:spTree>
    <p:extLst>
      <p:ext uri="{BB962C8B-B14F-4D97-AF65-F5344CB8AC3E}">
        <p14:creationId xmlns:p14="http://schemas.microsoft.com/office/powerpoint/2010/main" val="3636847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48</a:t>
            </a:fld>
            <a:endParaRPr lang="zh-CN" altLang="en-US"/>
          </a:p>
        </p:txBody>
      </p:sp>
    </p:spTree>
    <p:extLst>
      <p:ext uri="{BB962C8B-B14F-4D97-AF65-F5344CB8AC3E}">
        <p14:creationId xmlns:p14="http://schemas.microsoft.com/office/powerpoint/2010/main" val="21693357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49</a:t>
            </a:fld>
            <a:endParaRPr lang="zh-CN" altLang="en-US"/>
          </a:p>
        </p:txBody>
      </p:sp>
    </p:spTree>
    <p:extLst>
      <p:ext uri="{BB962C8B-B14F-4D97-AF65-F5344CB8AC3E}">
        <p14:creationId xmlns:p14="http://schemas.microsoft.com/office/powerpoint/2010/main" val="1030063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50</a:t>
            </a:fld>
            <a:endParaRPr lang="zh-CN" altLang="en-US"/>
          </a:p>
        </p:txBody>
      </p:sp>
    </p:spTree>
    <p:extLst>
      <p:ext uri="{BB962C8B-B14F-4D97-AF65-F5344CB8AC3E}">
        <p14:creationId xmlns:p14="http://schemas.microsoft.com/office/powerpoint/2010/main" val="4252044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5</a:t>
            </a:fld>
            <a:endParaRPr lang="zh-CN" altLang="en-US"/>
          </a:p>
        </p:txBody>
      </p:sp>
    </p:spTree>
    <p:extLst>
      <p:ext uri="{BB962C8B-B14F-4D97-AF65-F5344CB8AC3E}">
        <p14:creationId xmlns:p14="http://schemas.microsoft.com/office/powerpoint/2010/main" val="3811850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51</a:t>
            </a:fld>
            <a:endParaRPr lang="zh-CN" altLang="en-US"/>
          </a:p>
        </p:txBody>
      </p:sp>
    </p:spTree>
    <p:extLst>
      <p:ext uri="{BB962C8B-B14F-4D97-AF65-F5344CB8AC3E}">
        <p14:creationId xmlns:p14="http://schemas.microsoft.com/office/powerpoint/2010/main" val="11842463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52</a:t>
            </a:fld>
            <a:endParaRPr lang="zh-CN" altLang="en-US"/>
          </a:p>
        </p:txBody>
      </p:sp>
    </p:spTree>
    <p:extLst>
      <p:ext uri="{BB962C8B-B14F-4D97-AF65-F5344CB8AC3E}">
        <p14:creationId xmlns:p14="http://schemas.microsoft.com/office/powerpoint/2010/main" val="27768715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53</a:t>
            </a:fld>
            <a:endParaRPr lang="zh-CN" altLang="en-US"/>
          </a:p>
        </p:txBody>
      </p:sp>
    </p:spTree>
    <p:extLst>
      <p:ext uri="{BB962C8B-B14F-4D97-AF65-F5344CB8AC3E}">
        <p14:creationId xmlns:p14="http://schemas.microsoft.com/office/powerpoint/2010/main" val="1516454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54</a:t>
            </a:fld>
            <a:endParaRPr lang="zh-CN" altLang="en-US"/>
          </a:p>
        </p:txBody>
      </p:sp>
    </p:spTree>
    <p:extLst>
      <p:ext uri="{BB962C8B-B14F-4D97-AF65-F5344CB8AC3E}">
        <p14:creationId xmlns:p14="http://schemas.microsoft.com/office/powerpoint/2010/main" val="228097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55</a:t>
            </a:fld>
            <a:endParaRPr lang="zh-CN" altLang="en-US"/>
          </a:p>
        </p:txBody>
      </p:sp>
    </p:spTree>
    <p:extLst>
      <p:ext uri="{BB962C8B-B14F-4D97-AF65-F5344CB8AC3E}">
        <p14:creationId xmlns:p14="http://schemas.microsoft.com/office/powerpoint/2010/main" val="36601827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56</a:t>
            </a:fld>
            <a:endParaRPr lang="zh-CN" altLang="en-US"/>
          </a:p>
        </p:txBody>
      </p:sp>
    </p:spTree>
    <p:extLst>
      <p:ext uri="{BB962C8B-B14F-4D97-AF65-F5344CB8AC3E}">
        <p14:creationId xmlns:p14="http://schemas.microsoft.com/office/powerpoint/2010/main" val="22658284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57</a:t>
            </a:fld>
            <a:endParaRPr lang="zh-CN" altLang="en-US"/>
          </a:p>
        </p:txBody>
      </p:sp>
    </p:spTree>
    <p:extLst>
      <p:ext uri="{BB962C8B-B14F-4D97-AF65-F5344CB8AC3E}">
        <p14:creationId xmlns:p14="http://schemas.microsoft.com/office/powerpoint/2010/main" val="2666929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58</a:t>
            </a:fld>
            <a:endParaRPr lang="zh-CN" altLang="en-US"/>
          </a:p>
        </p:txBody>
      </p:sp>
    </p:spTree>
    <p:extLst>
      <p:ext uri="{BB962C8B-B14F-4D97-AF65-F5344CB8AC3E}">
        <p14:creationId xmlns:p14="http://schemas.microsoft.com/office/powerpoint/2010/main" val="30423480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59</a:t>
            </a:fld>
            <a:endParaRPr lang="zh-CN" altLang="en-US"/>
          </a:p>
        </p:txBody>
      </p:sp>
    </p:spTree>
    <p:extLst>
      <p:ext uri="{BB962C8B-B14F-4D97-AF65-F5344CB8AC3E}">
        <p14:creationId xmlns:p14="http://schemas.microsoft.com/office/powerpoint/2010/main" val="41078473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60</a:t>
            </a:fld>
            <a:endParaRPr lang="zh-CN" altLang="en-US"/>
          </a:p>
        </p:txBody>
      </p:sp>
    </p:spTree>
    <p:extLst>
      <p:ext uri="{BB962C8B-B14F-4D97-AF65-F5344CB8AC3E}">
        <p14:creationId xmlns:p14="http://schemas.microsoft.com/office/powerpoint/2010/main" val="582614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6</a:t>
            </a:fld>
            <a:endParaRPr lang="zh-CN" altLang="en-US"/>
          </a:p>
        </p:txBody>
      </p:sp>
    </p:spTree>
    <p:extLst>
      <p:ext uri="{BB962C8B-B14F-4D97-AF65-F5344CB8AC3E}">
        <p14:creationId xmlns:p14="http://schemas.microsoft.com/office/powerpoint/2010/main" val="7851659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61</a:t>
            </a:fld>
            <a:endParaRPr lang="zh-CN" altLang="en-US"/>
          </a:p>
        </p:txBody>
      </p:sp>
    </p:spTree>
    <p:extLst>
      <p:ext uri="{BB962C8B-B14F-4D97-AF65-F5344CB8AC3E}">
        <p14:creationId xmlns:p14="http://schemas.microsoft.com/office/powerpoint/2010/main" val="1149044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62</a:t>
            </a:fld>
            <a:endParaRPr lang="zh-CN" altLang="en-US"/>
          </a:p>
        </p:txBody>
      </p:sp>
    </p:spTree>
    <p:extLst>
      <p:ext uri="{BB962C8B-B14F-4D97-AF65-F5344CB8AC3E}">
        <p14:creationId xmlns:p14="http://schemas.microsoft.com/office/powerpoint/2010/main" val="3601431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63</a:t>
            </a:fld>
            <a:endParaRPr lang="zh-CN" altLang="en-US"/>
          </a:p>
        </p:txBody>
      </p:sp>
    </p:spTree>
    <p:extLst>
      <p:ext uri="{BB962C8B-B14F-4D97-AF65-F5344CB8AC3E}">
        <p14:creationId xmlns:p14="http://schemas.microsoft.com/office/powerpoint/2010/main" val="6269200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64</a:t>
            </a:fld>
            <a:endParaRPr lang="zh-CN" altLang="en-US"/>
          </a:p>
        </p:txBody>
      </p:sp>
    </p:spTree>
    <p:extLst>
      <p:ext uri="{BB962C8B-B14F-4D97-AF65-F5344CB8AC3E}">
        <p14:creationId xmlns:p14="http://schemas.microsoft.com/office/powerpoint/2010/main" val="1423413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65</a:t>
            </a:fld>
            <a:endParaRPr lang="zh-CN" altLang="en-US"/>
          </a:p>
        </p:txBody>
      </p:sp>
    </p:spTree>
    <p:extLst>
      <p:ext uri="{BB962C8B-B14F-4D97-AF65-F5344CB8AC3E}">
        <p14:creationId xmlns:p14="http://schemas.microsoft.com/office/powerpoint/2010/main" val="25207634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66</a:t>
            </a:fld>
            <a:endParaRPr lang="zh-CN" altLang="en-US"/>
          </a:p>
        </p:txBody>
      </p:sp>
    </p:spTree>
    <p:extLst>
      <p:ext uri="{BB962C8B-B14F-4D97-AF65-F5344CB8AC3E}">
        <p14:creationId xmlns:p14="http://schemas.microsoft.com/office/powerpoint/2010/main" val="40447188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67</a:t>
            </a:fld>
            <a:endParaRPr lang="zh-CN" altLang="en-US"/>
          </a:p>
        </p:txBody>
      </p:sp>
    </p:spTree>
    <p:extLst>
      <p:ext uri="{BB962C8B-B14F-4D97-AF65-F5344CB8AC3E}">
        <p14:creationId xmlns:p14="http://schemas.microsoft.com/office/powerpoint/2010/main" val="39887123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68</a:t>
            </a:fld>
            <a:endParaRPr lang="zh-CN" altLang="en-US"/>
          </a:p>
        </p:txBody>
      </p:sp>
    </p:spTree>
    <p:extLst>
      <p:ext uri="{BB962C8B-B14F-4D97-AF65-F5344CB8AC3E}">
        <p14:creationId xmlns:p14="http://schemas.microsoft.com/office/powerpoint/2010/main" val="25134318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69</a:t>
            </a:fld>
            <a:endParaRPr lang="zh-CN" altLang="en-US"/>
          </a:p>
        </p:txBody>
      </p:sp>
    </p:spTree>
    <p:extLst>
      <p:ext uri="{BB962C8B-B14F-4D97-AF65-F5344CB8AC3E}">
        <p14:creationId xmlns:p14="http://schemas.microsoft.com/office/powerpoint/2010/main" val="38298125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70</a:t>
            </a:fld>
            <a:endParaRPr lang="zh-CN" altLang="en-US"/>
          </a:p>
        </p:txBody>
      </p:sp>
    </p:spTree>
    <p:extLst>
      <p:ext uri="{BB962C8B-B14F-4D97-AF65-F5344CB8AC3E}">
        <p14:creationId xmlns:p14="http://schemas.microsoft.com/office/powerpoint/2010/main" val="33290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7</a:t>
            </a:fld>
            <a:endParaRPr lang="zh-CN" altLang="en-US"/>
          </a:p>
        </p:txBody>
      </p:sp>
    </p:spTree>
    <p:extLst>
      <p:ext uri="{BB962C8B-B14F-4D97-AF65-F5344CB8AC3E}">
        <p14:creationId xmlns:p14="http://schemas.microsoft.com/office/powerpoint/2010/main" val="33766307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71</a:t>
            </a:fld>
            <a:endParaRPr lang="zh-CN" altLang="en-US"/>
          </a:p>
        </p:txBody>
      </p:sp>
    </p:spTree>
    <p:extLst>
      <p:ext uri="{BB962C8B-B14F-4D97-AF65-F5344CB8AC3E}">
        <p14:creationId xmlns:p14="http://schemas.microsoft.com/office/powerpoint/2010/main" val="23043695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72</a:t>
            </a:fld>
            <a:endParaRPr lang="zh-CN" altLang="en-US"/>
          </a:p>
        </p:txBody>
      </p:sp>
    </p:spTree>
    <p:extLst>
      <p:ext uri="{BB962C8B-B14F-4D97-AF65-F5344CB8AC3E}">
        <p14:creationId xmlns:p14="http://schemas.microsoft.com/office/powerpoint/2010/main" val="1530202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73</a:t>
            </a:fld>
            <a:endParaRPr lang="zh-CN" altLang="en-US"/>
          </a:p>
        </p:txBody>
      </p:sp>
    </p:spTree>
    <p:extLst>
      <p:ext uri="{BB962C8B-B14F-4D97-AF65-F5344CB8AC3E}">
        <p14:creationId xmlns:p14="http://schemas.microsoft.com/office/powerpoint/2010/main" val="38812712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74</a:t>
            </a:fld>
            <a:endParaRPr lang="zh-CN" altLang="en-US"/>
          </a:p>
        </p:txBody>
      </p:sp>
    </p:spTree>
    <p:extLst>
      <p:ext uri="{BB962C8B-B14F-4D97-AF65-F5344CB8AC3E}">
        <p14:creationId xmlns:p14="http://schemas.microsoft.com/office/powerpoint/2010/main" val="32507727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75</a:t>
            </a:fld>
            <a:endParaRPr lang="zh-CN" altLang="en-US"/>
          </a:p>
        </p:txBody>
      </p:sp>
    </p:spTree>
    <p:extLst>
      <p:ext uri="{BB962C8B-B14F-4D97-AF65-F5344CB8AC3E}">
        <p14:creationId xmlns:p14="http://schemas.microsoft.com/office/powerpoint/2010/main" val="24976031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76</a:t>
            </a:fld>
            <a:endParaRPr lang="zh-CN" altLang="en-US"/>
          </a:p>
        </p:txBody>
      </p:sp>
    </p:spTree>
    <p:extLst>
      <p:ext uri="{BB962C8B-B14F-4D97-AF65-F5344CB8AC3E}">
        <p14:creationId xmlns:p14="http://schemas.microsoft.com/office/powerpoint/2010/main" val="39456563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78</a:t>
            </a:fld>
            <a:endParaRPr lang="zh-CN" altLang="en-US"/>
          </a:p>
        </p:txBody>
      </p:sp>
    </p:spTree>
    <p:extLst>
      <p:ext uri="{BB962C8B-B14F-4D97-AF65-F5344CB8AC3E}">
        <p14:creationId xmlns:p14="http://schemas.microsoft.com/office/powerpoint/2010/main" val="8315898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79</a:t>
            </a:fld>
            <a:endParaRPr lang="zh-CN" altLang="en-US"/>
          </a:p>
        </p:txBody>
      </p:sp>
    </p:spTree>
    <p:extLst>
      <p:ext uri="{BB962C8B-B14F-4D97-AF65-F5344CB8AC3E}">
        <p14:creationId xmlns:p14="http://schemas.microsoft.com/office/powerpoint/2010/main" val="10001728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80</a:t>
            </a:fld>
            <a:endParaRPr lang="zh-CN" altLang="en-US"/>
          </a:p>
        </p:txBody>
      </p:sp>
    </p:spTree>
    <p:extLst>
      <p:ext uri="{BB962C8B-B14F-4D97-AF65-F5344CB8AC3E}">
        <p14:creationId xmlns:p14="http://schemas.microsoft.com/office/powerpoint/2010/main" val="27387549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81</a:t>
            </a:fld>
            <a:endParaRPr lang="zh-CN" altLang="en-US"/>
          </a:p>
        </p:txBody>
      </p:sp>
    </p:spTree>
    <p:extLst>
      <p:ext uri="{BB962C8B-B14F-4D97-AF65-F5344CB8AC3E}">
        <p14:creationId xmlns:p14="http://schemas.microsoft.com/office/powerpoint/2010/main" val="2324891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8</a:t>
            </a:fld>
            <a:endParaRPr lang="zh-CN" altLang="en-US"/>
          </a:p>
        </p:txBody>
      </p:sp>
    </p:spTree>
    <p:extLst>
      <p:ext uri="{BB962C8B-B14F-4D97-AF65-F5344CB8AC3E}">
        <p14:creationId xmlns:p14="http://schemas.microsoft.com/office/powerpoint/2010/main" val="27384528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82</a:t>
            </a:fld>
            <a:endParaRPr lang="zh-CN" altLang="en-US"/>
          </a:p>
        </p:txBody>
      </p:sp>
    </p:spTree>
    <p:extLst>
      <p:ext uri="{BB962C8B-B14F-4D97-AF65-F5344CB8AC3E}">
        <p14:creationId xmlns:p14="http://schemas.microsoft.com/office/powerpoint/2010/main" val="17348731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83</a:t>
            </a:fld>
            <a:endParaRPr lang="zh-CN" altLang="en-US"/>
          </a:p>
        </p:txBody>
      </p:sp>
    </p:spTree>
    <p:extLst>
      <p:ext uri="{BB962C8B-B14F-4D97-AF65-F5344CB8AC3E}">
        <p14:creationId xmlns:p14="http://schemas.microsoft.com/office/powerpoint/2010/main" val="35524693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84</a:t>
            </a:fld>
            <a:endParaRPr lang="zh-CN" altLang="en-US"/>
          </a:p>
        </p:txBody>
      </p:sp>
    </p:spTree>
    <p:extLst>
      <p:ext uri="{BB962C8B-B14F-4D97-AF65-F5344CB8AC3E}">
        <p14:creationId xmlns:p14="http://schemas.microsoft.com/office/powerpoint/2010/main" val="24068959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85</a:t>
            </a:fld>
            <a:endParaRPr lang="zh-CN" altLang="en-US"/>
          </a:p>
        </p:txBody>
      </p:sp>
    </p:spTree>
    <p:extLst>
      <p:ext uri="{BB962C8B-B14F-4D97-AF65-F5344CB8AC3E}">
        <p14:creationId xmlns:p14="http://schemas.microsoft.com/office/powerpoint/2010/main" val="34588014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86</a:t>
            </a:fld>
            <a:endParaRPr lang="zh-CN" altLang="en-US"/>
          </a:p>
        </p:txBody>
      </p:sp>
    </p:spTree>
    <p:extLst>
      <p:ext uri="{BB962C8B-B14F-4D97-AF65-F5344CB8AC3E}">
        <p14:creationId xmlns:p14="http://schemas.microsoft.com/office/powerpoint/2010/main" val="13220723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87</a:t>
            </a:fld>
            <a:endParaRPr lang="zh-CN" altLang="en-US"/>
          </a:p>
        </p:txBody>
      </p:sp>
    </p:spTree>
    <p:extLst>
      <p:ext uri="{BB962C8B-B14F-4D97-AF65-F5344CB8AC3E}">
        <p14:creationId xmlns:p14="http://schemas.microsoft.com/office/powerpoint/2010/main" val="6655223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88</a:t>
            </a:fld>
            <a:endParaRPr lang="zh-CN" altLang="en-US"/>
          </a:p>
        </p:txBody>
      </p:sp>
    </p:spTree>
    <p:extLst>
      <p:ext uri="{BB962C8B-B14F-4D97-AF65-F5344CB8AC3E}">
        <p14:creationId xmlns:p14="http://schemas.microsoft.com/office/powerpoint/2010/main" val="15415917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89</a:t>
            </a:fld>
            <a:endParaRPr lang="zh-CN" altLang="en-US"/>
          </a:p>
        </p:txBody>
      </p:sp>
    </p:spTree>
    <p:extLst>
      <p:ext uri="{BB962C8B-B14F-4D97-AF65-F5344CB8AC3E}">
        <p14:creationId xmlns:p14="http://schemas.microsoft.com/office/powerpoint/2010/main" val="21575108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90</a:t>
            </a:fld>
            <a:endParaRPr lang="zh-CN" altLang="en-US"/>
          </a:p>
        </p:txBody>
      </p:sp>
    </p:spTree>
    <p:extLst>
      <p:ext uri="{BB962C8B-B14F-4D97-AF65-F5344CB8AC3E}">
        <p14:creationId xmlns:p14="http://schemas.microsoft.com/office/powerpoint/2010/main" val="3970920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91</a:t>
            </a:fld>
            <a:endParaRPr lang="zh-CN" altLang="en-US"/>
          </a:p>
        </p:txBody>
      </p:sp>
    </p:spTree>
    <p:extLst>
      <p:ext uri="{BB962C8B-B14F-4D97-AF65-F5344CB8AC3E}">
        <p14:creationId xmlns:p14="http://schemas.microsoft.com/office/powerpoint/2010/main" val="367710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9</a:t>
            </a:fld>
            <a:endParaRPr lang="zh-CN" altLang="en-US"/>
          </a:p>
        </p:txBody>
      </p:sp>
    </p:spTree>
    <p:extLst>
      <p:ext uri="{BB962C8B-B14F-4D97-AF65-F5344CB8AC3E}">
        <p14:creationId xmlns:p14="http://schemas.microsoft.com/office/powerpoint/2010/main" val="34401450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92</a:t>
            </a:fld>
            <a:endParaRPr lang="zh-CN" altLang="en-US"/>
          </a:p>
        </p:txBody>
      </p:sp>
    </p:spTree>
    <p:extLst>
      <p:ext uri="{BB962C8B-B14F-4D97-AF65-F5344CB8AC3E}">
        <p14:creationId xmlns:p14="http://schemas.microsoft.com/office/powerpoint/2010/main" val="12840726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93</a:t>
            </a:fld>
            <a:endParaRPr lang="zh-CN" altLang="en-US"/>
          </a:p>
        </p:txBody>
      </p:sp>
    </p:spTree>
    <p:extLst>
      <p:ext uri="{BB962C8B-B14F-4D97-AF65-F5344CB8AC3E}">
        <p14:creationId xmlns:p14="http://schemas.microsoft.com/office/powerpoint/2010/main" val="39584721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94</a:t>
            </a:fld>
            <a:endParaRPr lang="zh-CN" altLang="en-US"/>
          </a:p>
        </p:txBody>
      </p:sp>
    </p:spTree>
    <p:extLst>
      <p:ext uri="{BB962C8B-B14F-4D97-AF65-F5344CB8AC3E}">
        <p14:creationId xmlns:p14="http://schemas.microsoft.com/office/powerpoint/2010/main" val="24221033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95</a:t>
            </a:fld>
            <a:endParaRPr lang="zh-CN" altLang="en-US"/>
          </a:p>
        </p:txBody>
      </p:sp>
    </p:spTree>
    <p:extLst>
      <p:ext uri="{BB962C8B-B14F-4D97-AF65-F5344CB8AC3E}">
        <p14:creationId xmlns:p14="http://schemas.microsoft.com/office/powerpoint/2010/main" val="17448510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96</a:t>
            </a:fld>
            <a:endParaRPr lang="zh-CN" altLang="en-US"/>
          </a:p>
        </p:txBody>
      </p:sp>
    </p:spTree>
    <p:extLst>
      <p:ext uri="{BB962C8B-B14F-4D97-AF65-F5344CB8AC3E}">
        <p14:creationId xmlns:p14="http://schemas.microsoft.com/office/powerpoint/2010/main" val="29255796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98</a:t>
            </a:fld>
            <a:endParaRPr lang="zh-CN" altLang="en-US"/>
          </a:p>
        </p:txBody>
      </p:sp>
    </p:spTree>
    <p:extLst>
      <p:ext uri="{BB962C8B-B14F-4D97-AF65-F5344CB8AC3E}">
        <p14:creationId xmlns:p14="http://schemas.microsoft.com/office/powerpoint/2010/main" val="20363194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99</a:t>
            </a:fld>
            <a:endParaRPr lang="zh-CN" altLang="en-US"/>
          </a:p>
        </p:txBody>
      </p:sp>
    </p:spTree>
    <p:extLst>
      <p:ext uri="{BB962C8B-B14F-4D97-AF65-F5344CB8AC3E}">
        <p14:creationId xmlns:p14="http://schemas.microsoft.com/office/powerpoint/2010/main" val="10181419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100</a:t>
            </a:fld>
            <a:endParaRPr lang="zh-CN" altLang="en-US"/>
          </a:p>
        </p:txBody>
      </p:sp>
    </p:spTree>
    <p:extLst>
      <p:ext uri="{BB962C8B-B14F-4D97-AF65-F5344CB8AC3E}">
        <p14:creationId xmlns:p14="http://schemas.microsoft.com/office/powerpoint/2010/main" val="22876708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101</a:t>
            </a:fld>
            <a:endParaRPr lang="zh-CN" altLang="en-US"/>
          </a:p>
        </p:txBody>
      </p:sp>
    </p:spTree>
    <p:extLst>
      <p:ext uri="{BB962C8B-B14F-4D97-AF65-F5344CB8AC3E}">
        <p14:creationId xmlns:p14="http://schemas.microsoft.com/office/powerpoint/2010/main" val="18436903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DC04B92-5184-4370-883C-D72A6DD2061F}" type="slidenum">
              <a:rPr lang="zh-CN" altLang="en-US" smtClean="0"/>
              <a:t>102</a:t>
            </a:fld>
            <a:endParaRPr lang="zh-CN" altLang="en-US"/>
          </a:p>
        </p:txBody>
      </p:sp>
    </p:spTree>
    <p:extLst>
      <p:ext uri="{BB962C8B-B14F-4D97-AF65-F5344CB8AC3E}">
        <p14:creationId xmlns:p14="http://schemas.microsoft.com/office/powerpoint/2010/main" val="422728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81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95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
        <p:nvSpPr>
          <p:cNvPr id="10" name="图片占位符 9"/>
          <p:cNvSpPr>
            <a:spLocks noGrp="1"/>
          </p:cNvSpPr>
          <p:nvPr>
            <p:ph type="pic" sz="quarter" idx="12"/>
          </p:nvPr>
        </p:nvSpPr>
        <p:spPr>
          <a:xfrm>
            <a:off x="6959393" y="3034573"/>
            <a:ext cx="3499308" cy="2216665"/>
          </a:xfrm>
          <a:custGeom>
            <a:avLst/>
            <a:gdLst>
              <a:gd name="connsiteX0" fmla="*/ 0 w 3499308"/>
              <a:gd name="connsiteY0" fmla="*/ 0 h 2216665"/>
              <a:gd name="connsiteX1" fmla="*/ 3499308 w 3499308"/>
              <a:gd name="connsiteY1" fmla="*/ 0 h 2216665"/>
              <a:gd name="connsiteX2" fmla="*/ 3499308 w 3499308"/>
              <a:gd name="connsiteY2" fmla="*/ 2216665 h 2216665"/>
              <a:gd name="connsiteX3" fmla="*/ 0 w 3499308"/>
              <a:gd name="connsiteY3" fmla="*/ 2216665 h 2216665"/>
            </a:gdLst>
            <a:ahLst/>
            <a:cxnLst>
              <a:cxn ang="0">
                <a:pos x="connsiteX0" y="connsiteY0"/>
              </a:cxn>
              <a:cxn ang="0">
                <a:pos x="connsiteX1" y="connsiteY1"/>
              </a:cxn>
              <a:cxn ang="0">
                <a:pos x="connsiteX2" y="connsiteY2"/>
              </a:cxn>
              <a:cxn ang="0">
                <a:pos x="connsiteX3" y="connsiteY3"/>
              </a:cxn>
            </a:cxnLst>
            <a:rect l="l" t="t" r="r" b="b"/>
            <a:pathLst>
              <a:path w="3499308" h="2216665">
                <a:moveTo>
                  <a:pt x="0" y="0"/>
                </a:moveTo>
                <a:lnTo>
                  <a:pt x="3499308" y="0"/>
                </a:lnTo>
                <a:lnTo>
                  <a:pt x="3499308" y="2216665"/>
                </a:lnTo>
                <a:lnTo>
                  <a:pt x="0" y="2216665"/>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1738105" y="3034573"/>
            <a:ext cx="3499308" cy="2216665"/>
          </a:xfrm>
          <a:custGeom>
            <a:avLst/>
            <a:gdLst>
              <a:gd name="connsiteX0" fmla="*/ 0 w 3499308"/>
              <a:gd name="connsiteY0" fmla="*/ 0 h 2216665"/>
              <a:gd name="connsiteX1" fmla="*/ 3499308 w 3499308"/>
              <a:gd name="connsiteY1" fmla="*/ 0 h 2216665"/>
              <a:gd name="connsiteX2" fmla="*/ 3499308 w 3499308"/>
              <a:gd name="connsiteY2" fmla="*/ 2216665 h 2216665"/>
              <a:gd name="connsiteX3" fmla="*/ 0 w 3499308"/>
              <a:gd name="connsiteY3" fmla="*/ 2216665 h 2216665"/>
            </a:gdLst>
            <a:ahLst/>
            <a:cxnLst>
              <a:cxn ang="0">
                <a:pos x="connsiteX0" y="connsiteY0"/>
              </a:cxn>
              <a:cxn ang="0">
                <a:pos x="connsiteX1" y="connsiteY1"/>
              </a:cxn>
              <a:cxn ang="0">
                <a:pos x="connsiteX2" y="connsiteY2"/>
              </a:cxn>
              <a:cxn ang="0">
                <a:pos x="connsiteX3" y="connsiteY3"/>
              </a:cxn>
            </a:cxnLst>
            <a:rect l="l" t="t" r="r" b="b"/>
            <a:pathLst>
              <a:path w="3499308" h="2216665">
                <a:moveTo>
                  <a:pt x="0" y="0"/>
                </a:moveTo>
                <a:lnTo>
                  <a:pt x="3499308" y="0"/>
                </a:lnTo>
                <a:lnTo>
                  <a:pt x="3499308" y="2216665"/>
                </a:lnTo>
                <a:lnTo>
                  <a:pt x="0" y="221666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972931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2147453" y="6422314"/>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32046022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flipH="1">
            <a:off x="7854746" y="0"/>
            <a:ext cx="4337254" cy="6858000"/>
          </a:xfrm>
          <a:prstGeom prst="rect">
            <a:avLst/>
          </a:prstGeom>
        </p:spPr>
      </p:pic>
      <p:grpSp>
        <p:nvGrpSpPr>
          <p:cNvPr id="4" name="组合 3"/>
          <p:cNvGrpSpPr/>
          <p:nvPr userDrawn="1"/>
        </p:nvGrpSpPr>
        <p:grpSpPr>
          <a:xfrm>
            <a:off x="10871486" y="6081486"/>
            <a:ext cx="899314" cy="406400"/>
            <a:chOff x="10871486" y="6081486"/>
            <a:chExt cx="899314" cy="406400"/>
          </a:xfrm>
        </p:grpSpPr>
        <p:sp>
          <p:nvSpPr>
            <p:cNvPr id="5"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1978023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4.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5.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0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7.gif"/></Relationships>
</file>

<file path=ppt/slides/_rels/slide3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0.gif"/><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文本框 2"/>
          <p:cNvSpPr txBox="1"/>
          <p:nvPr/>
        </p:nvSpPr>
        <p:spPr>
          <a:xfrm>
            <a:off x="1044493" y="2317693"/>
            <a:ext cx="7571303" cy="1200329"/>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7200" b="1" u="none" strike="noStrike" kern="1200" cap="none" spc="0" normalizeH="0" baseline="0" noProof="0" dirty="0">
                <a:ln>
                  <a:noFill/>
                </a:ln>
                <a:solidFill>
                  <a:srgbClr val="494398"/>
                </a:solidFill>
                <a:effectLst/>
                <a:uLnTx/>
                <a:uFillTx/>
                <a:latin typeface="微軟正黑體" panose="020B0604030504040204" pitchFamily="34" charset="-120"/>
                <a:ea typeface="微軟正黑體" panose="020B0604030504040204" pitchFamily="34" charset="-120"/>
              </a:rPr>
              <a:t>空白晶圓－中美晶</a:t>
            </a:r>
            <a:endParaRPr kumimoji="0" lang="zh-CN" altLang="en-US" sz="7200" b="1" u="none" strike="noStrike" kern="1200" cap="none" spc="0" normalizeH="0" baseline="0" noProof="0" dirty="0">
              <a:ln>
                <a:noFill/>
              </a:ln>
              <a:solidFill>
                <a:srgbClr val="494398"/>
              </a:solidFill>
              <a:effectLst/>
              <a:uLnTx/>
              <a:uFillTx/>
              <a:latin typeface="微軟正黑體" panose="020B0604030504040204" pitchFamily="34" charset="-120"/>
              <a:ea typeface="微軟正黑體" panose="020B0604030504040204" pitchFamily="34" charset="-120"/>
            </a:endParaRPr>
          </a:p>
        </p:txBody>
      </p:sp>
      <p:sp>
        <p:nvSpPr>
          <p:cNvPr id="4" name="文本框 3"/>
          <p:cNvSpPr txBox="1"/>
          <p:nvPr/>
        </p:nvSpPr>
        <p:spPr>
          <a:xfrm>
            <a:off x="1044493" y="1302030"/>
            <a:ext cx="2492990" cy="1015663"/>
          </a:xfrm>
          <a:prstGeom prst="rect">
            <a:avLst/>
          </a:prstGeom>
          <a:noFill/>
        </p:spPr>
        <p:txBody>
          <a:bodyPr wrap="non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TW" altLang="en-US" sz="600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第</a:t>
            </a:r>
            <a:r>
              <a:rPr lang="zh-TW" altLang="en-US" sz="6000" dirty="0">
                <a:solidFill>
                  <a:prstClr val="black">
                    <a:lumMod val="75000"/>
                    <a:lumOff val="25000"/>
                  </a:prstClr>
                </a:solidFill>
                <a:latin typeface="微軟正黑體" panose="020B0604030504040204" pitchFamily="34" charset="-120"/>
                <a:ea typeface="微軟正黑體" panose="020B0604030504040204" pitchFamily="34" charset="-120"/>
              </a:rPr>
              <a:t>五</a:t>
            </a:r>
            <a:r>
              <a:rPr kumimoji="0" lang="zh-TW" altLang="en-US" sz="600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rPr>
              <a:t>組</a:t>
            </a:r>
            <a:endParaRPr kumimoji="0" lang="zh-CN" altLang="en-US" sz="600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endParaRPr>
          </a:p>
        </p:txBody>
      </p:sp>
      <p:sp>
        <p:nvSpPr>
          <p:cNvPr id="5" name="文本框 4"/>
          <p:cNvSpPr txBox="1"/>
          <p:nvPr/>
        </p:nvSpPr>
        <p:spPr>
          <a:xfrm>
            <a:off x="1044493" y="3630191"/>
            <a:ext cx="5134739" cy="562590"/>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rgbClr val="27426B"/>
                </a:solidFill>
                <a:effectLst/>
                <a:uLnTx/>
                <a:uFillTx/>
                <a:latin typeface="微軟正黑體" panose="020B0604030504040204" pitchFamily="34" charset="-120"/>
                <a:ea typeface="微軟正黑體" panose="020B0604030504040204" pitchFamily="34" charset="-120"/>
              </a:rPr>
              <a:t>產業投資分析</a:t>
            </a:r>
            <a:endParaRPr kumimoji="0" lang="en-US" altLang="zh-CN" sz="2800" b="0" i="0" u="none" strike="noStrike" kern="1200" cap="none" spc="0" normalizeH="0" baseline="0" noProof="0" dirty="0">
              <a:ln>
                <a:noFill/>
              </a:ln>
              <a:solidFill>
                <a:srgbClr val="27426B"/>
              </a:solidFill>
              <a:effectLst/>
              <a:uLnTx/>
              <a:uFillTx/>
              <a:latin typeface="微軟正黑體" panose="020B0604030504040204" pitchFamily="34" charset="-120"/>
              <a:ea typeface="微軟正黑體" panose="020B0604030504040204" pitchFamily="34" charset="-120"/>
            </a:endParaRPr>
          </a:p>
        </p:txBody>
      </p:sp>
      <p:grpSp>
        <p:nvGrpSpPr>
          <p:cNvPr id="6" name="组合 5"/>
          <p:cNvGrpSpPr/>
          <p:nvPr/>
        </p:nvGrpSpPr>
        <p:grpSpPr>
          <a:xfrm>
            <a:off x="1161187" y="4466651"/>
            <a:ext cx="479921" cy="479921"/>
            <a:chOff x="9870664" y="1889449"/>
            <a:chExt cx="527872" cy="527872"/>
          </a:xfrm>
        </p:grpSpPr>
        <p:sp>
          <p:nvSpPr>
            <p:cNvPr id="7" name="椭圆 6"/>
            <p:cNvSpPr/>
            <p:nvPr/>
          </p:nvSpPr>
          <p:spPr>
            <a:xfrm>
              <a:off x="9870664" y="1889449"/>
              <a:ext cx="527872" cy="527872"/>
            </a:xfrm>
            <a:prstGeom prst="ellipse">
              <a:avLst/>
            </a:prstGeom>
            <a:solidFill>
              <a:srgbClr val="4943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 name="椭圆 60"/>
            <p:cNvSpPr/>
            <p:nvPr/>
          </p:nvSpPr>
          <p:spPr>
            <a:xfrm>
              <a:off x="9982200" y="2002361"/>
              <a:ext cx="304800" cy="30204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8425" h="573203">
                  <a:moveTo>
                    <a:pt x="35688" y="330987"/>
                  </a:moveTo>
                  <a:cubicBezTo>
                    <a:pt x="32039" y="330987"/>
                    <a:pt x="29102" y="334008"/>
                    <a:pt x="29102" y="337651"/>
                  </a:cubicBezTo>
                  <a:lnTo>
                    <a:pt x="29102" y="484438"/>
                  </a:lnTo>
                  <a:cubicBezTo>
                    <a:pt x="29102" y="488081"/>
                    <a:pt x="32039" y="491102"/>
                    <a:pt x="35688" y="491102"/>
                  </a:cubicBezTo>
                  <a:lnTo>
                    <a:pt x="240293" y="491102"/>
                  </a:lnTo>
                  <a:cubicBezTo>
                    <a:pt x="243942" y="491102"/>
                    <a:pt x="246968" y="488081"/>
                    <a:pt x="246968" y="484438"/>
                  </a:cubicBezTo>
                  <a:lnTo>
                    <a:pt x="246968" y="337651"/>
                  </a:lnTo>
                  <a:cubicBezTo>
                    <a:pt x="246968" y="334008"/>
                    <a:pt x="243942" y="330987"/>
                    <a:pt x="240293" y="330987"/>
                  </a:cubicBezTo>
                  <a:close/>
                  <a:moveTo>
                    <a:pt x="440550" y="305700"/>
                  </a:moveTo>
                  <a:cubicBezTo>
                    <a:pt x="444243" y="305700"/>
                    <a:pt x="447936" y="307122"/>
                    <a:pt x="450784" y="309967"/>
                  </a:cubicBezTo>
                  <a:lnTo>
                    <a:pt x="487627" y="346765"/>
                  </a:lnTo>
                  <a:cubicBezTo>
                    <a:pt x="493323" y="352454"/>
                    <a:pt x="493323" y="361520"/>
                    <a:pt x="487627" y="367209"/>
                  </a:cubicBezTo>
                  <a:cubicBezTo>
                    <a:pt x="484780" y="370053"/>
                    <a:pt x="481042" y="371475"/>
                    <a:pt x="477304" y="371475"/>
                  </a:cubicBezTo>
                  <a:cubicBezTo>
                    <a:pt x="473477" y="371475"/>
                    <a:pt x="469829" y="370053"/>
                    <a:pt x="466981" y="367209"/>
                  </a:cubicBezTo>
                  <a:lnTo>
                    <a:pt x="454967" y="355298"/>
                  </a:lnTo>
                  <a:lnTo>
                    <a:pt x="454967" y="470137"/>
                  </a:lnTo>
                  <a:cubicBezTo>
                    <a:pt x="454967" y="478137"/>
                    <a:pt x="448470" y="484714"/>
                    <a:pt x="440372" y="484714"/>
                  </a:cubicBezTo>
                  <a:lnTo>
                    <a:pt x="328329" y="484714"/>
                  </a:lnTo>
                  <a:cubicBezTo>
                    <a:pt x="320320" y="484714"/>
                    <a:pt x="313734" y="478137"/>
                    <a:pt x="313734" y="470137"/>
                  </a:cubicBezTo>
                  <a:cubicBezTo>
                    <a:pt x="313734" y="462049"/>
                    <a:pt x="320320" y="455560"/>
                    <a:pt x="328329" y="455560"/>
                  </a:cubicBezTo>
                  <a:lnTo>
                    <a:pt x="328329" y="455649"/>
                  </a:lnTo>
                  <a:lnTo>
                    <a:pt x="426044" y="455649"/>
                  </a:lnTo>
                  <a:lnTo>
                    <a:pt x="426044" y="355298"/>
                  </a:lnTo>
                  <a:lnTo>
                    <a:pt x="414030" y="367209"/>
                  </a:lnTo>
                  <a:cubicBezTo>
                    <a:pt x="408334" y="372897"/>
                    <a:pt x="399168" y="372897"/>
                    <a:pt x="393472" y="367209"/>
                  </a:cubicBezTo>
                  <a:cubicBezTo>
                    <a:pt x="387777" y="361520"/>
                    <a:pt x="387777" y="352454"/>
                    <a:pt x="393472" y="346765"/>
                  </a:cubicBezTo>
                  <a:lnTo>
                    <a:pt x="430316" y="309967"/>
                  </a:lnTo>
                  <a:cubicBezTo>
                    <a:pt x="433163" y="307122"/>
                    <a:pt x="436856" y="305700"/>
                    <a:pt x="440550" y="305700"/>
                  </a:cubicBezTo>
                  <a:close/>
                  <a:moveTo>
                    <a:pt x="35688" y="302020"/>
                  </a:moveTo>
                  <a:lnTo>
                    <a:pt x="240293" y="302020"/>
                  </a:lnTo>
                  <a:cubicBezTo>
                    <a:pt x="259961" y="302020"/>
                    <a:pt x="275981" y="318014"/>
                    <a:pt x="275981" y="337651"/>
                  </a:cubicBezTo>
                  <a:lnTo>
                    <a:pt x="275981" y="484438"/>
                  </a:lnTo>
                  <a:cubicBezTo>
                    <a:pt x="275981" y="504075"/>
                    <a:pt x="259961" y="520068"/>
                    <a:pt x="240293" y="520068"/>
                  </a:cubicBezTo>
                  <a:lnTo>
                    <a:pt x="152631" y="520068"/>
                  </a:lnTo>
                  <a:lnTo>
                    <a:pt x="152631" y="544059"/>
                  </a:lnTo>
                  <a:lnTo>
                    <a:pt x="179152" y="544059"/>
                  </a:lnTo>
                  <a:cubicBezTo>
                    <a:pt x="187251" y="544059"/>
                    <a:pt x="193747" y="550545"/>
                    <a:pt x="193747" y="558631"/>
                  </a:cubicBezTo>
                  <a:cubicBezTo>
                    <a:pt x="193747" y="566628"/>
                    <a:pt x="187251" y="573203"/>
                    <a:pt x="179152" y="573203"/>
                  </a:cubicBezTo>
                  <a:lnTo>
                    <a:pt x="96829" y="573203"/>
                  </a:lnTo>
                  <a:cubicBezTo>
                    <a:pt x="88730" y="573203"/>
                    <a:pt x="82234" y="566628"/>
                    <a:pt x="82234" y="558631"/>
                  </a:cubicBezTo>
                  <a:cubicBezTo>
                    <a:pt x="82234" y="550545"/>
                    <a:pt x="88730" y="544059"/>
                    <a:pt x="96829" y="544059"/>
                  </a:cubicBezTo>
                  <a:lnTo>
                    <a:pt x="123439" y="544059"/>
                  </a:lnTo>
                  <a:lnTo>
                    <a:pt x="123439" y="520068"/>
                  </a:lnTo>
                  <a:lnTo>
                    <a:pt x="35688" y="520068"/>
                  </a:lnTo>
                  <a:cubicBezTo>
                    <a:pt x="16020" y="520068"/>
                    <a:pt x="0" y="504075"/>
                    <a:pt x="0" y="484438"/>
                  </a:cubicBezTo>
                  <a:lnTo>
                    <a:pt x="0" y="337651"/>
                  </a:lnTo>
                  <a:cubicBezTo>
                    <a:pt x="0" y="318014"/>
                    <a:pt x="16020" y="302020"/>
                    <a:pt x="35688" y="302020"/>
                  </a:cubicBezTo>
                  <a:close/>
                  <a:moveTo>
                    <a:pt x="138020" y="94487"/>
                  </a:moveTo>
                  <a:lnTo>
                    <a:pt x="250020" y="94487"/>
                  </a:lnTo>
                  <a:cubicBezTo>
                    <a:pt x="258122" y="94487"/>
                    <a:pt x="264621" y="100974"/>
                    <a:pt x="264621" y="109060"/>
                  </a:cubicBezTo>
                  <a:cubicBezTo>
                    <a:pt x="264621" y="117147"/>
                    <a:pt x="258122" y="123634"/>
                    <a:pt x="250020" y="123634"/>
                  </a:cubicBezTo>
                  <a:lnTo>
                    <a:pt x="250020" y="123545"/>
                  </a:lnTo>
                  <a:lnTo>
                    <a:pt x="152710" y="123545"/>
                  </a:lnTo>
                  <a:lnTo>
                    <a:pt x="152710" y="223873"/>
                  </a:lnTo>
                  <a:lnTo>
                    <a:pt x="164729" y="211876"/>
                  </a:lnTo>
                  <a:cubicBezTo>
                    <a:pt x="170427" y="206189"/>
                    <a:pt x="179508" y="206189"/>
                    <a:pt x="185206" y="211876"/>
                  </a:cubicBezTo>
                  <a:cubicBezTo>
                    <a:pt x="190904" y="217563"/>
                    <a:pt x="190904" y="226716"/>
                    <a:pt x="185206" y="232404"/>
                  </a:cubicBezTo>
                  <a:lnTo>
                    <a:pt x="148436" y="269104"/>
                  </a:lnTo>
                  <a:cubicBezTo>
                    <a:pt x="145588" y="271948"/>
                    <a:pt x="141759" y="273370"/>
                    <a:pt x="138109" y="273370"/>
                  </a:cubicBezTo>
                  <a:cubicBezTo>
                    <a:pt x="134281" y="273370"/>
                    <a:pt x="130630" y="271948"/>
                    <a:pt x="127781" y="269104"/>
                  </a:cubicBezTo>
                  <a:lnTo>
                    <a:pt x="91012" y="232404"/>
                  </a:lnTo>
                  <a:cubicBezTo>
                    <a:pt x="85314" y="226716"/>
                    <a:pt x="85314" y="217563"/>
                    <a:pt x="91012" y="211876"/>
                  </a:cubicBezTo>
                  <a:cubicBezTo>
                    <a:pt x="96710" y="206189"/>
                    <a:pt x="105791" y="206189"/>
                    <a:pt x="111489" y="211876"/>
                  </a:cubicBezTo>
                  <a:lnTo>
                    <a:pt x="123508" y="223873"/>
                  </a:lnTo>
                  <a:lnTo>
                    <a:pt x="123508" y="109060"/>
                  </a:lnTo>
                  <a:cubicBezTo>
                    <a:pt x="123508" y="100974"/>
                    <a:pt x="129918" y="94487"/>
                    <a:pt x="138020" y="94487"/>
                  </a:cubicBezTo>
                  <a:close/>
                  <a:moveTo>
                    <a:pt x="338148" y="29153"/>
                  </a:moveTo>
                  <a:cubicBezTo>
                    <a:pt x="334410" y="29153"/>
                    <a:pt x="331473" y="32176"/>
                    <a:pt x="331473" y="35820"/>
                  </a:cubicBezTo>
                  <a:lnTo>
                    <a:pt x="331473" y="182566"/>
                  </a:lnTo>
                  <a:cubicBezTo>
                    <a:pt x="331473" y="186210"/>
                    <a:pt x="334410" y="189143"/>
                    <a:pt x="338148" y="189143"/>
                  </a:cubicBezTo>
                  <a:lnTo>
                    <a:pt x="542650" y="189143"/>
                  </a:lnTo>
                  <a:cubicBezTo>
                    <a:pt x="546388" y="189143"/>
                    <a:pt x="549325" y="186210"/>
                    <a:pt x="549325" y="182566"/>
                  </a:cubicBezTo>
                  <a:lnTo>
                    <a:pt x="549325" y="35820"/>
                  </a:lnTo>
                  <a:cubicBezTo>
                    <a:pt x="549325" y="32176"/>
                    <a:pt x="546388" y="29153"/>
                    <a:pt x="542650" y="29153"/>
                  </a:cubicBezTo>
                  <a:close/>
                  <a:moveTo>
                    <a:pt x="338148" y="0"/>
                  </a:moveTo>
                  <a:lnTo>
                    <a:pt x="542650" y="0"/>
                  </a:lnTo>
                  <a:cubicBezTo>
                    <a:pt x="562407" y="0"/>
                    <a:pt x="578425" y="16177"/>
                    <a:pt x="578425" y="35820"/>
                  </a:cubicBezTo>
                  <a:lnTo>
                    <a:pt x="578425" y="182388"/>
                  </a:lnTo>
                  <a:cubicBezTo>
                    <a:pt x="578425" y="202120"/>
                    <a:pt x="562407" y="218119"/>
                    <a:pt x="542650" y="218119"/>
                  </a:cubicBezTo>
                  <a:lnTo>
                    <a:pt x="454994" y="218119"/>
                  </a:lnTo>
                  <a:lnTo>
                    <a:pt x="454994" y="242029"/>
                  </a:lnTo>
                  <a:lnTo>
                    <a:pt x="481602" y="242029"/>
                  </a:lnTo>
                  <a:cubicBezTo>
                    <a:pt x="489611" y="242029"/>
                    <a:pt x="496197" y="248518"/>
                    <a:pt x="496197" y="256606"/>
                  </a:cubicBezTo>
                  <a:cubicBezTo>
                    <a:pt x="496197" y="264694"/>
                    <a:pt x="489611" y="271183"/>
                    <a:pt x="481602" y="271183"/>
                  </a:cubicBezTo>
                  <a:lnTo>
                    <a:pt x="399196" y="271183"/>
                  </a:lnTo>
                  <a:cubicBezTo>
                    <a:pt x="391187" y="271183"/>
                    <a:pt x="384601" y="264694"/>
                    <a:pt x="384601" y="256606"/>
                  </a:cubicBezTo>
                  <a:cubicBezTo>
                    <a:pt x="384601" y="248518"/>
                    <a:pt x="391187" y="242029"/>
                    <a:pt x="399196" y="242029"/>
                  </a:cubicBezTo>
                  <a:lnTo>
                    <a:pt x="425804" y="242029"/>
                  </a:lnTo>
                  <a:lnTo>
                    <a:pt x="425804" y="218119"/>
                  </a:lnTo>
                  <a:lnTo>
                    <a:pt x="338148" y="218119"/>
                  </a:lnTo>
                  <a:cubicBezTo>
                    <a:pt x="318391" y="218119"/>
                    <a:pt x="302373" y="202120"/>
                    <a:pt x="302373" y="182388"/>
                  </a:cubicBezTo>
                  <a:lnTo>
                    <a:pt x="302373" y="35731"/>
                  </a:lnTo>
                  <a:cubicBezTo>
                    <a:pt x="302373" y="15999"/>
                    <a:pt x="318391" y="0"/>
                    <a:pt x="3381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9" name="组合 8"/>
          <p:cNvGrpSpPr/>
          <p:nvPr/>
        </p:nvGrpSpPr>
        <p:grpSpPr>
          <a:xfrm>
            <a:off x="1868024" y="4466651"/>
            <a:ext cx="479921" cy="479921"/>
            <a:chOff x="9870664" y="1889449"/>
            <a:chExt cx="527872" cy="527872"/>
          </a:xfrm>
        </p:grpSpPr>
        <p:sp>
          <p:nvSpPr>
            <p:cNvPr id="10" name="椭圆 9"/>
            <p:cNvSpPr/>
            <p:nvPr/>
          </p:nvSpPr>
          <p:spPr>
            <a:xfrm>
              <a:off x="9870664" y="1889449"/>
              <a:ext cx="527872" cy="527872"/>
            </a:xfrm>
            <a:prstGeom prst="ellipse">
              <a:avLst/>
            </a:prstGeom>
            <a:solidFill>
              <a:srgbClr val="4943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 name="椭圆 64"/>
            <p:cNvSpPr/>
            <p:nvPr/>
          </p:nvSpPr>
          <p:spPr>
            <a:xfrm>
              <a:off x="9982200" y="2012825"/>
              <a:ext cx="304800" cy="281119"/>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2" name="组合 11"/>
          <p:cNvGrpSpPr/>
          <p:nvPr/>
        </p:nvGrpSpPr>
        <p:grpSpPr>
          <a:xfrm>
            <a:off x="2574862" y="4466651"/>
            <a:ext cx="479921" cy="479921"/>
            <a:chOff x="9870664" y="1889449"/>
            <a:chExt cx="527872" cy="527872"/>
          </a:xfrm>
        </p:grpSpPr>
        <p:sp>
          <p:nvSpPr>
            <p:cNvPr id="13" name="椭圆 12"/>
            <p:cNvSpPr/>
            <p:nvPr/>
          </p:nvSpPr>
          <p:spPr>
            <a:xfrm>
              <a:off x="9870664" y="1889449"/>
              <a:ext cx="527872" cy="527872"/>
            </a:xfrm>
            <a:prstGeom prst="ellipse">
              <a:avLst/>
            </a:prstGeom>
            <a:solidFill>
              <a:srgbClr val="4943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椭圆 67"/>
            <p:cNvSpPr/>
            <p:nvPr/>
          </p:nvSpPr>
          <p:spPr>
            <a:xfrm>
              <a:off x="9986889" y="2000985"/>
              <a:ext cx="295421" cy="304800"/>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15136243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658929EC-2EDF-451B-B9C7-36F15E8FECA1}"/>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7041378"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中游－台積電（晶圓代工）</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713232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736019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內容版面配置區 3">
            <a:extLst>
              <a:ext uri="{FF2B5EF4-FFF2-40B4-BE49-F238E27FC236}">
                <a16:creationId xmlns:a16="http://schemas.microsoft.com/office/drawing/2014/main" id="{C81845B5-008F-4E24-8F39-B83D99437C1C}"/>
              </a:ext>
            </a:extLst>
          </p:cNvPr>
          <p:cNvPicPr>
            <a:picLocks noChangeAspect="1"/>
          </p:cNvPicPr>
          <p:nvPr/>
        </p:nvPicPr>
        <p:blipFill>
          <a:blip r:embed="rId3"/>
          <a:stretch>
            <a:fillRect/>
          </a:stretch>
        </p:blipFill>
        <p:spPr>
          <a:xfrm>
            <a:off x="616227" y="1600864"/>
            <a:ext cx="10959546" cy="4905074"/>
          </a:xfrm>
          <a:prstGeom prst="rect">
            <a:avLst/>
          </a:prstGeom>
        </p:spPr>
      </p:pic>
    </p:spTree>
    <p:extLst>
      <p:ext uri="{BB962C8B-B14F-4D97-AF65-F5344CB8AC3E}">
        <p14:creationId xmlns:p14="http://schemas.microsoft.com/office/powerpoint/2010/main" val="2230089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存貨狀況－環球晶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3244863"/>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疫情關係有延遲交貨問題</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缺水：大約在</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3-4</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月</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現在半導體產業上升</a:t>
            </a:r>
            <a:endPar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endParaRP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2018</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第四季提列資產減損</a:t>
            </a: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pic>
        <p:nvPicPr>
          <p:cNvPr id="10" name="圖片 9">
            <a:extLst>
              <a:ext uri="{FF2B5EF4-FFF2-40B4-BE49-F238E27FC236}">
                <a16:creationId xmlns:a16="http://schemas.microsoft.com/office/drawing/2014/main" id="{232580D0-F475-4ACB-A326-B9B6EBB41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003" y="2741405"/>
            <a:ext cx="6090673" cy="3606972"/>
          </a:xfrm>
          <a:prstGeom prst="rect">
            <a:avLst/>
          </a:prstGeom>
        </p:spPr>
      </p:pic>
    </p:spTree>
    <p:extLst>
      <p:ext uri="{BB962C8B-B14F-4D97-AF65-F5344CB8AC3E}">
        <p14:creationId xmlns:p14="http://schemas.microsoft.com/office/powerpoint/2010/main" val="33678483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464785" y="4283999"/>
            <a:ext cx="3262432" cy="830997"/>
          </a:xfrm>
          <a:prstGeom prst="rect">
            <a:avLst/>
          </a:prstGeom>
          <a:noFill/>
        </p:spPr>
        <p:txBody>
          <a:bodyPr wrap="none" rtlCol="0">
            <a:spAutoFit/>
            <a:scene3d>
              <a:camera prst="orthographicFront"/>
              <a:lightRig rig="threePt" dir="t"/>
            </a:scene3d>
            <a:sp3d contourW="12700"/>
          </a:bodyPr>
          <a:lstStyle/>
          <a:p>
            <a:pPr lvl="0" algn="ctr">
              <a:defRPr/>
            </a:pPr>
            <a:r>
              <a:rPr lang="zh-TW" altLang="en-US" sz="4800" b="1" dirty="0">
                <a:solidFill>
                  <a:schemeClr val="bg1"/>
                </a:solidFill>
                <a:latin typeface="微軟正黑體" panose="020B0604030504040204" pitchFamily="34" charset="-120"/>
                <a:ea typeface="微軟正黑體" panose="020B0604030504040204" pitchFamily="34" charset="-120"/>
              </a:rPr>
              <a:t>資產負債表</a:t>
            </a:r>
            <a:endParaRPr lang="en-US" altLang="zh-TW"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6"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簡加雯</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112687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a:latin typeface="微軟正黑體" panose="020B0604030504040204" pitchFamily="34" charset="-120"/>
                <a:ea typeface="微軟正黑體" panose="020B0604030504040204" pitchFamily="34" charset="-120"/>
                <a:cs typeface="经典综艺体简" panose="02010609000101010101" pitchFamily="49" charset="-122"/>
              </a:rPr>
              <a:t>資產負債表結構</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3891193"/>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b="1" dirty="0">
                <a:latin typeface="微軟正黑體" panose="020B0604030504040204" pitchFamily="34" charset="-120"/>
                <a:ea typeface="微軟正黑體" panose="020B0604030504040204" pitchFamily="34" charset="-120"/>
              </a:rPr>
              <a:t>資產主要項目</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流動資產 </a:t>
            </a:r>
            <a:r>
              <a:rPr lang="en-US" altLang="zh-TW" sz="2800" dirty="0">
                <a:latin typeface="微軟正黑體" panose="020B0604030504040204" pitchFamily="34" charset="-120"/>
                <a:ea typeface="微軟正黑體" panose="020B0604030504040204" pitchFamily="34" charset="-120"/>
              </a:rPr>
              <a:t>33.8%</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長期投資 </a:t>
            </a:r>
            <a:r>
              <a:rPr lang="en-US" altLang="zh-TW" sz="2800" dirty="0">
                <a:latin typeface="微軟正黑體" panose="020B0604030504040204" pitchFamily="34" charset="-120"/>
                <a:ea typeface="微軟正黑體" panose="020B0604030504040204" pitchFamily="34" charset="-120"/>
              </a:rPr>
              <a:t>6.35%</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固定資產 </a:t>
            </a:r>
            <a:r>
              <a:rPr lang="en-US" altLang="zh-TW" sz="2800" dirty="0">
                <a:latin typeface="微軟正黑體" panose="020B0604030504040204" pitchFamily="34" charset="-120"/>
                <a:ea typeface="微軟正黑體" panose="020B0604030504040204" pitchFamily="34" charset="-120"/>
              </a:rPr>
              <a:t>37.2%</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無形資產 </a:t>
            </a:r>
            <a:r>
              <a:rPr lang="en-US" altLang="zh-TW" sz="2800" dirty="0">
                <a:latin typeface="微軟正黑體" panose="020B0604030504040204" pitchFamily="34" charset="-120"/>
                <a:ea typeface="微軟正黑體" panose="020B0604030504040204" pitchFamily="34" charset="-120"/>
              </a:rPr>
              <a:t>2.41%</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其他資產 </a:t>
            </a:r>
            <a:r>
              <a:rPr lang="en-US" altLang="zh-TW" sz="2800" dirty="0">
                <a:latin typeface="微軟正黑體" panose="020B0604030504040204" pitchFamily="34" charset="-120"/>
                <a:ea typeface="微軟正黑體" panose="020B0604030504040204" pitchFamily="34" charset="-120"/>
              </a:rPr>
              <a:t>1.12%</a:t>
            </a:r>
          </a:p>
        </p:txBody>
      </p:sp>
      <p:pic>
        <p:nvPicPr>
          <p:cNvPr id="8" name="圖片 7">
            <a:extLst>
              <a:ext uri="{FF2B5EF4-FFF2-40B4-BE49-F238E27FC236}">
                <a16:creationId xmlns:a16="http://schemas.microsoft.com/office/drawing/2014/main" id="{0AA2537E-8CBF-4DFF-BF8F-BD37C453C632}"/>
              </a:ext>
            </a:extLst>
          </p:cNvPr>
          <p:cNvPicPr>
            <a:picLocks noChangeAspect="1"/>
          </p:cNvPicPr>
          <p:nvPr/>
        </p:nvPicPr>
        <p:blipFill>
          <a:blip r:embed="rId3"/>
          <a:stretch>
            <a:fillRect/>
          </a:stretch>
        </p:blipFill>
        <p:spPr>
          <a:xfrm>
            <a:off x="3778139" y="1590939"/>
            <a:ext cx="7539148" cy="4757438"/>
          </a:xfrm>
          <a:prstGeom prst="rect">
            <a:avLst/>
          </a:prstGeom>
        </p:spPr>
      </p:pic>
    </p:spTree>
    <p:extLst>
      <p:ext uri="{BB962C8B-B14F-4D97-AF65-F5344CB8AC3E}">
        <p14:creationId xmlns:p14="http://schemas.microsoft.com/office/powerpoint/2010/main" val="8814364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a:latin typeface="微軟正黑體" panose="020B0604030504040204" pitchFamily="34" charset="-120"/>
                <a:ea typeface="微軟正黑體" panose="020B0604030504040204" pitchFamily="34" charset="-120"/>
                <a:cs typeface="经典综艺体简" panose="02010609000101010101" pitchFamily="49" charset="-122"/>
              </a:rPr>
              <a:t>資產負債表結構</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1079655"/>
          </a:xfrm>
          <a:prstGeom prst="rect">
            <a:avLst/>
          </a:prstGeom>
        </p:spPr>
        <p:txBody>
          <a:bodyPr wrap="square">
            <a:spAutoFit/>
            <a:scene3d>
              <a:camera prst="orthographicFront"/>
              <a:lightRig rig="threePt" dir="t"/>
            </a:scene3d>
            <a:sp3d contourW="12700"/>
          </a:bodyPr>
          <a:lstStyle/>
          <a:p>
            <a:pPr>
              <a:lnSpc>
                <a:spcPct val="120000"/>
              </a:lnSpc>
            </a:pPr>
            <a:r>
              <a:rPr lang="zh-TW" altLang="en-US" sz="2800" dirty="0">
                <a:latin typeface="微軟正黑體" panose="020B0604030504040204" pitchFamily="34" charset="-120"/>
                <a:ea typeface="微軟正黑體" panose="020B0604030504040204" pitchFamily="34" charset="-120"/>
              </a:rPr>
              <a:t>應收帳款合計</a:t>
            </a:r>
            <a:r>
              <a:rPr lang="en-US" altLang="zh-TW" sz="2800" dirty="0">
                <a:latin typeface="微軟正黑體" panose="020B0604030504040204" pitchFamily="34" charset="-120"/>
                <a:ea typeface="微軟正黑體" panose="020B0604030504040204" pitchFamily="34" charset="-120"/>
              </a:rPr>
              <a:t>8.77%</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佔流動資產</a:t>
            </a:r>
            <a:r>
              <a:rPr lang="en-US" altLang="zh-TW" sz="2800" dirty="0">
                <a:latin typeface="微軟正黑體" panose="020B0604030504040204" pitchFamily="34" charset="-120"/>
                <a:ea typeface="微軟正黑體" panose="020B0604030504040204" pitchFamily="34" charset="-120"/>
              </a:rPr>
              <a:t>25.9%</a:t>
            </a:r>
          </a:p>
        </p:txBody>
      </p:sp>
      <p:pic>
        <p:nvPicPr>
          <p:cNvPr id="10" name="圖片 9">
            <a:extLst>
              <a:ext uri="{FF2B5EF4-FFF2-40B4-BE49-F238E27FC236}">
                <a16:creationId xmlns:a16="http://schemas.microsoft.com/office/drawing/2014/main" id="{FAE60789-8043-4309-9CC4-E57AF20D435A}"/>
              </a:ext>
            </a:extLst>
          </p:cNvPr>
          <p:cNvPicPr>
            <a:picLocks noChangeAspect="1"/>
          </p:cNvPicPr>
          <p:nvPr/>
        </p:nvPicPr>
        <p:blipFill>
          <a:blip r:embed="rId3"/>
          <a:stretch>
            <a:fillRect/>
          </a:stretch>
        </p:blipFill>
        <p:spPr>
          <a:xfrm>
            <a:off x="914400" y="2677358"/>
            <a:ext cx="3922978" cy="3804100"/>
          </a:xfrm>
          <a:prstGeom prst="rect">
            <a:avLst/>
          </a:prstGeom>
        </p:spPr>
      </p:pic>
      <p:sp>
        <p:nvSpPr>
          <p:cNvPr id="13" name="文字版面配置區 6">
            <a:extLst>
              <a:ext uri="{FF2B5EF4-FFF2-40B4-BE49-F238E27FC236}">
                <a16:creationId xmlns:a16="http://schemas.microsoft.com/office/drawing/2014/main" id="{1DCBBD14-517C-48CC-B67E-6708B313408A}"/>
              </a:ext>
            </a:extLst>
          </p:cNvPr>
          <p:cNvSpPr txBox="1">
            <a:spLocks/>
          </p:cNvSpPr>
          <p:nvPr/>
        </p:nvSpPr>
        <p:spPr>
          <a:xfrm>
            <a:off x="5621992" y="1577853"/>
            <a:ext cx="5183188" cy="110034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TW" altLang="en-US" dirty="0">
                <a:latin typeface="微軟正黑體" panose="020B0604030504040204" pitchFamily="34" charset="-120"/>
                <a:ea typeface="微軟正黑體" panose="020B0604030504040204" pitchFamily="34" charset="-120"/>
              </a:rPr>
              <a:t>應付帳款合計</a:t>
            </a:r>
            <a:r>
              <a:rPr lang="en-US" altLang="zh-TW" dirty="0">
                <a:latin typeface="微軟正黑體" panose="020B0604030504040204" pitchFamily="34" charset="-120"/>
                <a:ea typeface="微軟正黑體" panose="020B0604030504040204" pitchFamily="34" charset="-120"/>
              </a:rPr>
              <a:t>11.1%</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佔流動負債</a:t>
            </a:r>
            <a:r>
              <a:rPr lang="en-US" altLang="zh-TW" dirty="0">
                <a:latin typeface="微軟正黑體" panose="020B0604030504040204" pitchFamily="34" charset="-120"/>
                <a:ea typeface="微軟正黑體" panose="020B0604030504040204" pitchFamily="34" charset="-120"/>
              </a:rPr>
              <a:t>34.7%</a:t>
            </a:r>
          </a:p>
        </p:txBody>
      </p:sp>
      <p:pic>
        <p:nvPicPr>
          <p:cNvPr id="14" name="圖片 13">
            <a:extLst>
              <a:ext uri="{FF2B5EF4-FFF2-40B4-BE49-F238E27FC236}">
                <a16:creationId xmlns:a16="http://schemas.microsoft.com/office/drawing/2014/main" id="{55503B9A-B012-4E4B-BFA9-636CC63C3D2E}"/>
              </a:ext>
            </a:extLst>
          </p:cNvPr>
          <p:cNvPicPr>
            <a:picLocks noChangeAspect="1"/>
          </p:cNvPicPr>
          <p:nvPr/>
        </p:nvPicPr>
        <p:blipFill>
          <a:blip r:embed="rId4"/>
          <a:stretch>
            <a:fillRect/>
          </a:stretch>
        </p:blipFill>
        <p:spPr>
          <a:xfrm>
            <a:off x="5710893" y="2677358"/>
            <a:ext cx="3755015" cy="3804100"/>
          </a:xfrm>
          <a:prstGeom prst="rect">
            <a:avLst/>
          </a:prstGeom>
        </p:spPr>
      </p:pic>
      <p:sp>
        <p:nvSpPr>
          <p:cNvPr id="15" name="文字方塊 14">
            <a:extLst>
              <a:ext uri="{FF2B5EF4-FFF2-40B4-BE49-F238E27FC236}">
                <a16:creationId xmlns:a16="http://schemas.microsoft.com/office/drawing/2014/main" id="{08FDE22C-B073-42EC-8A6F-C825A3AE9718}"/>
              </a:ext>
            </a:extLst>
          </p:cNvPr>
          <p:cNvSpPr txBox="1"/>
          <p:nvPr/>
        </p:nvSpPr>
        <p:spPr>
          <a:xfrm>
            <a:off x="9554809" y="6112126"/>
            <a:ext cx="2440092"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資料來源：</a:t>
            </a:r>
            <a:r>
              <a:rPr lang="en-US" altLang="zh-TW" dirty="0" err="1">
                <a:latin typeface="微軟正黑體" panose="020B0604030504040204" pitchFamily="34" charset="-120"/>
                <a:ea typeface="微軟正黑體" panose="020B0604030504040204" pitchFamily="34" charset="-120"/>
              </a:rPr>
              <a:t>Goodinfo</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968296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a:latin typeface="微軟正黑體" panose="020B0604030504040204" pitchFamily="34" charset="-120"/>
                <a:ea typeface="微軟正黑體" panose="020B0604030504040204" pitchFamily="34" charset="-120"/>
                <a:cs typeface="经典综艺体简" panose="02010609000101010101" pitchFamily="49" charset="-122"/>
              </a:rPr>
              <a:t>資產負債表結構</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3244863"/>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dirty="0">
                <a:latin typeface="微軟正黑體" panose="020B0604030504040204" pitchFamily="34" charset="-120"/>
                <a:ea typeface="微軟正黑體" panose="020B0604030504040204" pitchFamily="34" charset="-120"/>
              </a:rPr>
              <a:t>存貨資產比率 </a:t>
            </a:r>
            <a:r>
              <a:rPr lang="en-US" altLang="zh-TW" sz="2800" dirty="0">
                <a:latin typeface="微軟正黑體" panose="020B0604030504040204" pitchFamily="34" charset="-120"/>
                <a:ea typeface="微軟正黑體" panose="020B0604030504040204" pitchFamily="34" charset="-120"/>
              </a:rPr>
              <a:t>20.6%</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存貨 </a:t>
            </a:r>
            <a:r>
              <a:rPr lang="en-US" altLang="zh-TW" sz="2800" dirty="0">
                <a:latin typeface="微軟正黑體" panose="020B0604030504040204" pitchFamily="34" charset="-120"/>
                <a:ea typeface="微軟正黑體" panose="020B0604030504040204" pitchFamily="34" charset="-120"/>
              </a:rPr>
              <a:t>6.96%</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流動資產 </a:t>
            </a:r>
            <a:r>
              <a:rPr lang="en-US" altLang="zh-TW" sz="2800" dirty="0">
                <a:latin typeface="微軟正黑體" panose="020B0604030504040204" pitchFamily="34" charset="-120"/>
                <a:ea typeface="微軟正黑體" panose="020B0604030504040204" pitchFamily="34" charset="-120"/>
              </a:rPr>
              <a:t>33.8%</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存貨週轉率 </a:t>
            </a:r>
            <a:r>
              <a:rPr lang="en-US" altLang="zh-TW" sz="2800" dirty="0">
                <a:latin typeface="微軟正黑體" panose="020B0604030504040204" pitchFamily="34" charset="-120"/>
                <a:ea typeface="微軟正黑體" panose="020B0604030504040204" pitchFamily="34" charset="-120"/>
              </a:rPr>
              <a:t>1.36</a:t>
            </a:r>
            <a:r>
              <a:rPr lang="zh-TW" altLang="en-US" sz="2800" dirty="0">
                <a:latin typeface="微軟正黑體" panose="020B0604030504040204" pitchFamily="34" charset="-120"/>
                <a:ea typeface="微軟正黑體" panose="020B0604030504040204" pitchFamily="34" charset="-120"/>
              </a:rPr>
              <a:t>次</a:t>
            </a:r>
            <a:br>
              <a:rPr lang="en-US" altLang="zh-TW" sz="2800" dirty="0">
                <a:latin typeface="微軟正黑體" panose="020B0604030504040204" pitchFamily="34" charset="-120"/>
                <a:ea typeface="微軟正黑體" panose="020B0604030504040204" pitchFamily="34" charset="-120"/>
              </a:rPr>
            </a:br>
            <a:endParaRPr lang="en-US" altLang="zh-TW" sz="28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9E9E1909-9124-4A7C-A032-6E4AF20BCA85}"/>
              </a:ext>
            </a:extLst>
          </p:cNvPr>
          <p:cNvPicPr>
            <a:picLocks noChangeAspect="1"/>
          </p:cNvPicPr>
          <p:nvPr/>
        </p:nvPicPr>
        <p:blipFill>
          <a:blip r:embed="rId3"/>
          <a:stretch>
            <a:fillRect/>
          </a:stretch>
        </p:blipFill>
        <p:spPr>
          <a:xfrm>
            <a:off x="4675695" y="1610919"/>
            <a:ext cx="6487605" cy="4159664"/>
          </a:xfrm>
          <a:prstGeom prst="rect">
            <a:avLst/>
          </a:prstGeom>
        </p:spPr>
      </p:pic>
    </p:spTree>
    <p:extLst>
      <p:ext uri="{BB962C8B-B14F-4D97-AF65-F5344CB8AC3E}">
        <p14:creationId xmlns:p14="http://schemas.microsoft.com/office/powerpoint/2010/main" val="28906477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獲利是否足以支應資產上的投入？</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10541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104212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2598532"/>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dirty="0">
                <a:latin typeface="微軟正黑體" panose="020B0604030504040204" pitchFamily="34" charset="-120"/>
                <a:ea typeface="微軟正黑體" panose="020B0604030504040204" pitchFamily="34" charset="-120"/>
              </a:rPr>
              <a:t>營業利益 </a:t>
            </a:r>
            <a:r>
              <a:rPr lang="en-US" altLang="zh-TW" sz="2800" dirty="0">
                <a:latin typeface="微軟正黑體" panose="020B0604030504040204" pitchFamily="34" charset="-120"/>
                <a:ea typeface="微軟正黑體" panose="020B0604030504040204" pitchFamily="34" charset="-120"/>
              </a:rPr>
              <a:t>39.61</a:t>
            </a:r>
            <a:r>
              <a:rPr lang="zh-TW" altLang="en-US" sz="2800" dirty="0">
                <a:latin typeface="微軟正黑體" panose="020B0604030504040204" pitchFamily="34" charset="-120"/>
                <a:ea typeface="微軟正黑體" panose="020B0604030504040204" pitchFamily="34" charset="-120"/>
              </a:rPr>
              <a:t>億元</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資本支出 </a:t>
            </a:r>
            <a:r>
              <a:rPr lang="en-US" altLang="zh-TW" sz="2800" dirty="0">
                <a:latin typeface="微軟正黑體" panose="020B0604030504040204" pitchFamily="34" charset="-120"/>
                <a:ea typeface="微軟正黑體" panose="020B0604030504040204" pitchFamily="34" charset="-120"/>
              </a:rPr>
              <a:t>129.1</a:t>
            </a:r>
            <a:r>
              <a:rPr lang="zh-TW" altLang="en-US" sz="2800" dirty="0">
                <a:latin typeface="微軟正黑體" panose="020B0604030504040204" pitchFamily="34" charset="-120"/>
                <a:ea typeface="微軟正黑體" panose="020B0604030504040204" pitchFamily="34" charset="-120"/>
              </a:rPr>
              <a:t>億元</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自由現金流 </a:t>
            </a:r>
            <a:r>
              <a:rPr lang="en-US" altLang="zh-TW" sz="2800" dirty="0">
                <a:latin typeface="微軟正黑體" panose="020B0604030504040204" pitchFamily="34" charset="-120"/>
                <a:ea typeface="微軟正黑體" panose="020B0604030504040204" pitchFamily="34" charset="-120"/>
              </a:rPr>
              <a:t>251.6</a:t>
            </a:r>
            <a:r>
              <a:rPr lang="zh-TW" altLang="en-US" sz="2800" dirty="0">
                <a:latin typeface="微軟正黑體" panose="020B0604030504040204" pitchFamily="34" charset="-120"/>
                <a:ea typeface="微軟正黑體" panose="020B0604030504040204" pitchFamily="34" charset="-120"/>
              </a:rPr>
              <a:t>億元</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營業現金流 </a:t>
            </a:r>
            <a:r>
              <a:rPr lang="en-US" altLang="zh-TW" sz="2800" dirty="0">
                <a:latin typeface="微軟正黑體" panose="020B0604030504040204" pitchFamily="34" charset="-120"/>
                <a:ea typeface="微軟正黑體" panose="020B0604030504040204" pitchFamily="34" charset="-120"/>
              </a:rPr>
              <a:t>380.8</a:t>
            </a:r>
            <a:r>
              <a:rPr lang="zh-TW" altLang="en-US" sz="2800" dirty="0">
                <a:latin typeface="微軟正黑體" panose="020B0604030504040204" pitchFamily="34" charset="-120"/>
                <a:ea typeface="微軟正黑體" panose="020B0604030504040204" pitchFamily="34" charset="-120"/>
              </a:rPr>
              <a:t>億元</a:t>
            </a:r>
          </a:p>
        </p:txBody>
      </p:sp>
      <p:pic>
        <p:nvPicPr>
          <p:cNvPr id="3" name="圖片 2">
            <a:extLst>
              <a:ext uri="{FF2B5EF4-FFF2-40B4-BE49-F238E27FC236}">
                <a16:creationId xmlns:a16="http://schemas.microsoft.com/office/drawing/2014/main" id="{56A721F6-AAE2-489F-A5B9-30CC38C5E539}"/>
              </a:ext>
            </a:extLst>
          </p:cNvPr>
          <p:cNvPicPr>
            <a:picLocks noChangeAspect="1"/>
          </p:cNvPicPr>
          <p:nvPr/>
        </p:nvPicPr>
        <p:blipFill rotWithShape="1">
          <a:blip r:embed="rId3"/>
          <a:srcRect t="2191"/>
          <a:stretch/>
        </p:blipFill>
        <p:spPr>
          <a:xfrm>
            <a:off x="4543720" y="1598096"/>
            <a:ext cx="7044965" cy="4147291"/>
          </a:xfrm>
          <a:prstGeom prst="rect">
            <a:avLst/>
          </a:prstGeom>
        </p:spPr>
      </p:pic>
    </p:spTree>
    <p:extLst>
      <p:ext uri="{BB962C8B-B14F-4D97-AF65-F5344CB8AC3E}">
        <p14:creationId xmlns:p14="http://schemas.microsoft.com/office/powerpoint/2010/main" val="32524465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92272" y="4283999"/>
            <a:ext cx="3807453" cy="830997"/>
          </a:xfrm>
          <a:prstGeom prst="rect">
            <a:avLst/>
          </a:prstGeom>
          <a:noFill/>
        </p:spPr>
        <p:txBody>
          <a:bodyPr wrap="none" rtlCol="0">
            <a:spAutoFit/>
            <a:scene3d>
              <a:camera prst="orthographicFront"/>
              <a:lightRig rig="threePt" dir="t"/>
            </a:scene3d>
            <a:sp3d contourW="12700"/>
          </a:bodyPr>
          <a:lstStyle/>
          <a:p>
            <a:pPr lvl="0" algn="ctr">
              <a:defRPr/>
            </a:pPr>
            <a:r>
              <a:rPr lang="en-US" altLang="zh-TW" sz="4800" b="1" dirty="0">
                <a:solidFill>
                  <a:schemeClr val="bg1"/>
                </a:solidFill>
                <a:latin typeface="微軟正黑體" panose="020B0604030504040204" pitchFamily="34" charset="-120"/>
                <a:ea typeface="微軟正黑體" panose="020B0604030504040204" pitchFamily="34" charset="-120"/>
              </a:rPr>
              <a:t>09/ </a:t>
            </a:r>
            <a:r>
              <a:rPr lang="zh-TW" altLang="en-US" sz="4800" b="1" dirty="0">
                <a:solidFill>
                  <a:schemeClr val="bg1"/>
                </a:solidFill>
                <a:latin typeface="微軟正黑體" panose="020B0604030504040204" pitchFamily="34" charset="-120"/>
                <a:ea typeface="微軟正黑體" panose="020B0604030504040204" pitchFamily="34" charset="-120"/>
              </a:rPr>
              <a:t>財務數字</a:t>
            </a:r>
            <a:endParaRPr lang="zh-CN"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4"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簡加雯</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7017174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grpSp>
        <p:nvGrpSpPr>
          <p:cNvPr id="15" name="群組 14">
            <a:extLst>
              <a:ext uri="{FF2B5EF4-FFF2-40B4-BE49-F238E27FC236}">
                <a16:creationId xmlns:a16="http://schemas.microsoft.com/office/drawing/2014/main" id="{6D1BCBF2-B386-4442-87AF-831E4329E887}"/>
              </a:ext>
            </a:extLst>
          </p:cNvPr>
          <p:cNvGrpSpPr/>
          <p:nvPr/>
        </p:nvGrpSpPr>
        <p:grpSpPr>
          <a:xfrm>
            <a:off x="6181249" y="777849"/>
            <a:ext cx="5181600" cy="5768056"/>
            <a:chOff x="5894832" y="662447"/>
            <a:chExt cx="5181600" cy="5768056"/>
          </a:xfrm>
        </p:grpSpPr>
        <p:pic>
          <p:nvPicPr>
            <p:cNvPr id="16" name="圖片 15">
              <a:extLst>
                <a:ext uri="{FF2B5EF4-FFF2-40B4-BE49-F238E27FC236}">
                  <a16:creationId xmlns:a16="http://schemas.microsoft.com/office/drawing/2014/main" id="{28E256B7-60EF-4BA3-A776-2E8988C7F259}"/>
                </a:ext>
              </a:extLst>
            </p:cNvPr>
            <p:cNvPicPr>
              <a:picLocks noChangeAspect="1"/>
            </p:cNvPicPr>
            <p:nvPr/>
          </p:nvPicPr>
          <p:blipFill>
            <a:blip r:embed="rId3"/>
            <a:stretch>
              <a:fillRect/>
            </a:stretch>
          </p:blipFill>
          <p:spPr>
            <a:xfrm>
              <a:off x="5894832" y="662447"/>
              <a:ext cx="5181600" cy="5768056"/>
            </a:xfrm>
            <a:prstGeom prst="rect">
              <a:avLst/>
            </a:prstGeom>
          </p:spPr>
        </p:pic>
        <p:sp>
          <p:nvSpPr>
            <p:cNvPr id="17" name="框架 16">
              <a:extLst>
                <a:ext uri="{FF2B5EF4-FFF2-40B4-BE49-F238E27FC236}">
                  <a16:creationId xmlns:a16="http://schemas.microsoft.com/office/drawing/2014/main" id="{491D621A-DABB-43FB-B389-24D126339B47}"/>
                </a:ext>
              </a:extLst>
            </p:cNvPr>
            <p:cNvSpPr/>
            <p:nvPr/>
          </p:nvSpPr>
          <p:spPr>
            <a:xfrm>
              <a:off x="6140116" y="1511031"/>
              <a:ext cx="4581144" cy="246888"/>
            </a:xfrm>
            <a:prstGeom prst="fram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框架 17">
              <a:extLst>
                <a:ext uri="{FF2B5EF4-FFF2-40B4-BE49-F238E27FC236}">
                  <a16:creationId xmlns:a16="http://schemas.microsoft.com/office/drawing/2014/main" id="{F4A281B7-51DF-49FB-8EAE-E7AE8A500212}"/>
                </a:ext>
              </a:extLst>
            </p:cNvPr>
            <p:cNvSpPr/>
            <p:nvPr/>
          </p:nvSpPr>
          <p:spPr>
            <a:xfrm>
              <a:off x="6242685" y="3279722"/>
              <a:ext cx="4478575" cy="19138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資產負債表－資產</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群組 9">
            <a:extLst>
              <a:ext uri="{FF2B5EF4-FFF2-40B4-BE49-F238E27FC236}">
                <a16:creationId xmlns:a16="http://schemas.microsoft.com/office/drawing/2014/main" id="{82B58A73-8FF1-4B59-8D08-765F5EADEC6E}"/>
              </a:ext>
            </a:extLst>
          </p:cNvPr>
          <p:cNvGrpSpPr/>
          <p:nvPr/>
        </p:nvGrpSpPr>
        <p:grpSpPr>
          <a:xfrm>
            <a:off x="3465386" y="1809892"/>
            <a:ext cx="2609088" cy="4431383"/>
            <a:chOff x="2779121" y="3108959"/>
            <a:chExt cx="2287453" cy="3885105"/>
          </a:xfrm>
        </p:grpSpPr>
        <p:pic>
          <p:nvPicPr>
            <p:cNvPr id="13" name="圖片 12">
              <a:extLst>
                <a:ext uri="{FF2B5EF4-FFF2-40B4-BE49-F238E27FC236}">
                  <a16:creationId xmlns:a16="http://schemas.microsoft.com/office/drawing/2014/main" id="{9484A165-78A8-4AB2-925E-C55C473DC5A9}"/>
                </a:ext>
              </a:extLst>
            </p:cNvPr>
            <p:cNvPicPr>
              <a:picLocks noChangeAspect="1"/>
            </p:cNvPicPr>
            <p:nvPr/>
          </p:nvPicPr>
          <p:blipFill rotWithShape="1">
            <a:blip r:embed="rId4"/>
            <a:srcRect t="43349"/>
            <a:stretch/>
          </p:blipFill>
          <p:spPr>
            <a:xfrm>
              <a:off x="2821579" y="3108959"/>
              <a:ext cx="2244995" cy="3885105"/>
            </a:xfrm>
            <a:prstGeom prst="rect">
              <a:avLst/>
            </a:prstGeom>
          </p:spPr>
        </p:pic>
        <p:sp>
          <p:nvSpPr>
            <p:cNvPr id="14" name="框架 13">
              <a:extLst>
                <a:ext uri="{FF2B5EF4-FFF2-40B4-BE49-F238E27FC236}">
                  <a16:creationId xmlns:a16="http://schemas.microsoft.com/office/drawing/2014/main" id="{A549EDC4-DE3E-4E3A-96C1-57102F776CE3}"/>
                </a:ext>
              </a:extLst>
            </p:cNvPr>
            <p:cNvSpPr/>
            <p:nvPr/>
          </p:nvSpPr>
          <p:spPr>
            <a:xfrm>
              <a:off x="2779121" y="5432759"/>
              <a:ext cx="2286000" cy="23495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pic>
        <p:nvPicPr>
          <p:cNvPr id="19" name="圖片 18">
            <a:extLst>
              <a:ext uri="{FF2B5EF4-FFF2-40B4-BE49-F238E27FC236}">
                <a16:creationId xmlns:a16="http://schemas.microsoft.com/office/drawing/2014/main" id="{2989C4C4-48FE-4374-B9A0-65EC0BE717A0}"/>
              </a:ext>
            </a:extLst>
          </p:cNvPr>
          <p:cNvPicPr>
            <a:picLocks noChangeAspect="1"/>
          </p:cNvPicPr>
          <p:nvPr/>
        </p:nvPicPr>
        <p:blipFill rotWithShape="1">
          <a:blip r:embed="rId4"/>
          <a:srcRect b="56667"/>
          <a:stretch/>
        </p:blipFill>
        <p:spPr>
          <a:xfrm>
            <a:off x="838200" y="1809892"/>
            <a:ext cx="2609088" cy="3453766"/>
          </a:xfrm>
          <a:prstGeom prst="rect">
            <a:avLst/>
          </a:prstGeom>
        </p:spPr>
      </p:pic>
      <p:sp>
        <p:nvSpPr>
          <p:cNvPr id="20" name="文字方塊 19">
            <a:extLst>
              <a:ext uri="{FF2B5EF4-FFF2-40B4-BE49-F238E27FC236}">
                <a16:creationId xmlns:a16="http://schemas.microsoft.com/office/drawing/2014/main" id="{957419CE-B151-43E7-B2FA-FAD4DFA5FFD7}"/>
              </a:ext>
            </a:extLst>
          </p:cNvPr>
          <p:cNvSpPr txBox="1"/>
          <p:nvPr/>
        </p:nvSpPr>
        <p:spPr>
          <a:xfrm>
            <a:off x="763469" y="5368857"/>
            <a:ext cx="2440092" cy="872418"/>
          </a:xfrm>
          <a:prstGeom prst="rect">
            <a:avLst/>
          </a:prstGeom>
          <a:noFill/>
        </p:spPr>
        <p:txBody>
          <a:bodyPr wrap="none" rtlCol="0">
            <a:spAutoFit/>
          </a:bodyPr>
          <a:lstStyle/>
          <a:p>
            <a:pPr>
              <a:lnSpc>
                <a:spcPct val="150000"/>
              </a:lnSpc>
            </a:pPr>
            <a:r>
              <a:rPr lang="zh-TW" altLang="en-US" dirty="0">
                <a:latin typeface="微軟正黑體" panose="020B0604030504040204" pitchFamily="34" charset="-120"/>
                <a:ea typeface="微軟正黑體" panose="020B0604030504040204" pitchFamily="34" charset="-120"/>
              </a:rPr>
              <a:t>資料來源：</a:t>
            </a:r>
            <a:r>
              <a:rPr lang="en-US" altLang="zh-TW" dirty="0" err="1">
                <a:latin typeface="微軟正黑體" panose="020B0604030504040204" pitchFamily="34" charset="-120"/>
                <a:ea typeface="微軟正黑體" panose="020B0604030504040204" pitchFamily="34" charset="-120"/>
              </a:rPr>
              <a:t>Goodinfo</a:t>
            </a:r>
            <a:r>
              <a:rPr lang="en-US" altLang="zh-TW" dirty="0">
                <a:latin typeface="微軟正黑體" panose="020B0604030504040204" pitchFamily="34" charset="-120"/>
                <a:ea typeface="微軟正黑體" panose="020B0604030504040204" pitchFamily="34" charset="-120"/>
              </a:rPr>
              <a:t>!</a:t>
            </a:r>
            <a:br>
              <a:rPr lang="en-US" altLang="zh-TW" dirty="0">
                <a:latin typeface="微軟正黑體" panose="020B0604030504040204" pitchFamily="34" charset="-120"/>
                <a:ea typeface="微軟正黑體" panose="020B0604030504040204" pitchFamily="34" charset="-120"/>
              </a:rPr>
            </a:br>
            <a:r>
              <a:rPr lang="zh-TW" altLang="en-US" dirty="0">
                <a:latin typeface="微軟正黑體" panose="020B0604030504040204" pitchFamily="34" charset="-120"/>
                <a:ea typeface="微軟正黑體" panose="020B0604030504040204" pitchFamily="34" charset="-120"/>
              </a:rPr>
              <a:t>　　　　　信越官網</a:t>
            </a:r>
          </a:p>
        </p:txBody>
      </p:sp>
    </p:spTree>
    <p:extLst>
      <p:ext uri="{BB962C8B-B14F-4D97-AF65-F5344CB8AC3E}">
        <p14:creationId xmlns:p14="http://schemas.microsoft.com/office/powerpoint/2010/main" val="5011553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資產負債表－負債</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1C1D1D31-8E85-4474-A707-C9FF0C42AC91}"/>
              </a:ext>
            </a:extLst>
          </p:cNvPr>
          <p:cNvGrpSpPr/>
          <p:nvPr/>
        </p:nvGrpSpPr>
        <p:grpSpPr>
          <a:xfrm>
            <a:off x="7795682" y="290074"/>
            <a:ext cx="2800741" cy="6277851"/>
            <a:chOff x="7993565" y="365123"/>
            <a:chExt cx="2800741" cy="6277851"/>
          </a:xfrm>
        </p:grpSpPr>
        <p:pic>
          <p:nvPicPr>
            <p:cNvPr id="23" name="圖片 22">
              <a:extLst>
                <a:ext uri="{FF2B5EF4-FFF2-40B4-BE49-F238E27FC236}">
                  <a16:creationId xmlns:a16="http://schemas.microsoft.com/office/drawing/2014/main" id="{5981A92A-07ED-40A1-804D-B41E357F1C9B}"/>
                </a:ext>
              </a:extLst>
            </p:cNvPr>
            <p:cNvPicPr>
              <a:picLocks noChangeAspect="1"/>
            </p:cNvPicPr>
            <p:nvPr/>
          </p:nvPicPr>
          <p:blipFill>
            <a:blip r:embed="rId3"/>
            <a:stretch>
              <a:fillRect/>
            </a:stretch>
          </p:blipFill>
          <p:spPr>
            <a:xfrm>
              <a:off x="7993565" y="365123"/>
              <a:ext cx="2800741" cy="6277851"/>
            </a:xfrm>
            <a:prstGeom prst="rect">
              <a:avLst/>
            </a:prstGeom>
          </p:spPr>
        </p:pic>
        <p:sp>
          <p:nvSpPr>
            <p:cNvPr id="24" name="框架 23">
              <a:extLst>
                <a:ext uri="{FF2B5EF4-FFF2-40B4-BE49-F238E27FC236}">
                  <a16:creationId xmlns:a16="http://schemas.microsoft.com/office/drawing/2014/main" id="{DA630597-7999-48E8-A24A-8FC565E4E318}"/>
                </a:ext>
              </a:extLst>
            </p:cNvPr>
            <p:cNvSpPr/>
            <p:nvPr/>
          </p:nvSpPr>
          <p:spPr>
            <a:xfrm>
              <a:off x="7993565" y="932688"/>
              <a:ext cx="2800741" cy="28346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grpSp>
        <p:nvGrpSpPr>
          <p:cNvPr id="25" name="群組 24">
            <a:extLst>
              <a:ext uri="{FF2B5EF4-FFF2-40B4-BE49-F238E27FC236}">
                <a16:creationId xmlns:a16="http://schemas.microsoft.com/office/drawing/2014/main" id="{BFDAD738-E84A-407E-A2A5-E32FBD1D2CE2}"/>
              </a:ext>
            </a:extLst>
          </p:cNvPr>
          <p:cNvGrpSpPr/>
          <p:nvPr/>
        </p:nvGrpSpPr>
        <p:grpSpPr>
          <a:xfrm>
            <a:off x="517711" y="1423111"/>
            <a:ext cx="6716047" cy="4351338"/>
            <a:chOff x="517711" y="1423111"/>
            <a:chExt cx="6716047" cy="4351338"/>
          </a:xfrm>
        </p:grpSpPr>
        <p:pic>
          <p:nvPicPr>
            <p:cNvPr id="26" name="圖片 25">
              <a:extLst>
                <a:ext uri="{FF2B5EF4-FFF2-40B4-BE49-F238E27FC236}">
                  <a16:creationId xmlns:a16="http://schemas.microsoft.com/office/drawing/2014/main" id="{823E71D0-646C-4ED8-928A-58F6C76C1307}"/>
                </a:ext>
              </a:extLst>
            </p:cNvPr>
            <p:cNvPicPr>
              <a:picLocks noChangeAspect="1"/>
            </p:cNvPicPr>
            <p:nvPr/>
          </p:nvPicPr>
          <p:blipFill rotWithShape="1">
            <a:blip r:embed="rId4"/>
            <a:srcRect t="-1" b="53673"/>
            <a:stretch/>
          </p:blipFill>
          <p:spPr>
            <a:xfrm>
              <a:off x="517711" y="1423111"/>
              <a:ext cx="6716047" cy="4351338"/>
            </a:xfrm>
            <a:prstGeom prst="rect">
              <a:avLst/>
            </a:prstGeom>
          </p:spPr>
        </p:pic>
        <p:sp>
          <p:nvSpPr>
            <p:cNvPr id="27" name="框架 26">
              <a:extLst>
                <a:ext uri="{FF2B5EF4-FFF2-40B4-BE49-F238E27FC236}">
                  <a16:creationId xmlns:a16="http://schemas.microsoft.com/office/drawing/2014/main" id="{9EC81230-91C6-45D5-AEC7-52D783CC1463}"/>
                </a:ext>
              </a:extLst>
            </p:cNvPr>
            <p:cNvSpPr/>
            <p:nvPr/>
          </p:nvSpPr>
          <p:spPr>
            <a:xfrm>
              <a:off x="981905" y="2368295"/>
              <a:ext cx="5797702" cy="246889"/>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8" name="框架 27">
              <a:extLst>
                <a:ext uri="{FF2B5EF4-FFF2-40B4-BE49-F238E27FC236}">
                  <a16:creationId xmlns:a16="http://schemas.microsoft.com/office/drawing/2014/main" id="{784BA2C4-3482-461B-9F29-C3A808211D5B}"/>
                </a:ext>
              </a:extLst>
            </p:cNvPr>
            <p:cNvSpPr/>
            <p:nvPr/>
          </p:nvSpPr>
          <p:spPr>
            <a:xfrm>
              <a:off x="981905" y="2615185"/>
              <a:ext cx="5797702" cy="160922"/>
            </a:xfrm>
            <a:prstGeom prst="fram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Tree>
    <p:extLst>
      <p:ext uri="{BB962C8B-B14F-4D97-AF65-F5344CB8AC3E}">
        <p14:creationId xmlns:p14="http://schemas.microsoft.com/office/powerpoint/2010/main" val="4210366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損益表</a:t>
            </a:r>
            <a:r>
              <a:rPr lang="en-US" altLang="zh-TW" sz="4000" b="1" dirty="0">
                <a:latin typeface="微軟正黑體" panose="020B0604030504040204" pitchFamily="34" charset="-120"/>
                <a:ea typeface="微軟正黑體" panose="020B0604030504040204" pitchFamily="34" charset="-120"/>
                <a:cs typeface="经典综艺体简" panose="02010609000101010101" pitchFamily="49" charset="-122"/>
              </a:rPr>
              <a:t>-</a:t>
            </a:r>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中美晶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C26A081C-E7D7-4DEE-95AF-DCB01CA6F72A}"/>
              </a:ext>
            </a:extLst>
          </p:cNvPr>
          <p:cNvPicPr>
            <a:picLocks noChangeAspect="1"/>
          </p:cNvPicPr>
          <p:nvPr/>
        </p:nvPicPr>
        <p:blipFill>
          <a:blip r:embed="rId3"/>
          <a:stretch>
            <a:fillRect/>
          </a:stretch>
        </p:blipFill>
        <p:spPr>
          <a:xfrm>
            <a:off x="7097713" y="125083"/>
            <a:ext cx="3182638" cy="6607833"/>
          </a:xfrm>
          <a:prstGeom prst="rect">
            <a:avLst/>
          </a:prstGeom>
        </p:spPr>
      </p:pic>
      <p:grpSp>
        <p:nvGrpSpPr>
          <p:cNvPr id="10" name="群組 9">
            <a:extLst>
              <a:ext uri="{FF2B5EF4-FFF2-40B4-BE49-F238E27FC236}">
                <a16:creationId xmlns:a16="http://schemas.microsoft.com/office/drawing/2014/main" id="{29D19E2F-3BEC-4B25-AEF0-95B4F8CE365A}"/>
              </a:ext>
            </a:extLst>
          </p:cNvPr>
          <p:cNvGrpSpPr/>
          <p:nvPr/>
        </p:nvGrpSpPr>
        <p:grpSpPr>
          <a:xfrm>
            <a:off x="874713" y="1523955"/>
            <a:ext cx="4191585" cy="4972744"/>
            <a:chOff x="3859085" y="1520131"/>
            <a:chExt cx="4191585" cy="4972744"/>
          </a:xfrm>
        </p:grpSpPr>
        <p:pic>
          <p:nvPicPr>
            <p:cNvPr id="13" name="圖片 12">
              <a:extLst>
                <a:ext uri="{FF2B5EF4-FFF2-40B4-BE49-F238E27FC236}">
                  <a16:creationId xmlns:a16="http://schemas.microsoft.com/office/drawing/2014/main" id="{C4836B65-6279-450D-98FA-C0AA743A0E82}"/>
                </a:ext>
              </a:extLst>
            </p:cNvPr>
            <p:cNvPicPr>
              <a:picLocks noChangeAspect="1"/>
            </p:cNvPicPr>
            <p:nvPr/>
          </p:nvPicPr>
          <p:blipFill>
            <a:blip r:embed="rId4"/>
            <a:stretch>
              <a:fillRect/>
            </a:stretch>
          </p:blipFill>
          <p:spPr>
            <a:xfrm>
              <a:off x="3859085" y="1520131"/>
              <a:ext cx="4191585" cy="4972744"/>
            </a:xfrm>
            <a:prstGeom prst="rect">
              <a:avLst/>
            </a:prstGeom>
          </p:spPr>
        </p:pic>
        <p:sp>
          <p:nvSpPr>
            <p:cNvPr id="14" name="框架 13">
              <a:extLst>
                <a:ext uri="{FF2B5EF4-FFF2-40B4-BE49-F238E27FC236}">
                  <a16:creationId xmlns:a16="http://schemas.microsoft.com/office/drawing/2014/main" id="{D89E0D36-57D9-41E3-A005-E9585E331CD3}"/>
                </a:ext>
              </a:extLst>
            </p:cNvPr>
            <p:cNvSpPr/>
            <p:nvPr/>
          </p:nvSpPr>
          <p:spPr>
            <a:xfrm>
              <a:off x="3859085" y="2734056"/>
              <a:ext cx="4191585" cy="42062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5" name="框架 14">
              <a:extLst>
                <a:ext uri="{FF2B5EF4-FFF2-40B4-BE49-F238E27FC236}">
                  <a16:creationId xmlns:a16="http://schemas.microsoft.com/office/drawing/2014/main" id="{F7238FB0-75AC-4EC6-A945-003FEC7D14DC}"/>
                </a:ext>
              </a:extLst>
            </p:cNvPr>
            <p:cNvSpPr/>
            <p:nvPr/>
          </p:nvSpPr>
          <p:spPr>
            <a:xfrm>
              <a:off x="3859085" y="3151188"/>
              <a:ext cx="4191585" cy="42062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6" name="框架 15">
              <a:extLst>
                <a:ext uri="{FF2B5EF4-FFF2-40B4-BE49-F238E27FC236}">
                  <a16:creationId xmlns:a16="http://schemas.microsoft.com/office/drawing/2014/main" id="{8E3BBFCC-3B73-47E6-89FE-195ACB8F941E}"/>
                </a:ext>
              </a:extLst>
            </p:cNvPr>
            <p:cNvSpPr/>
            <p:nvPr/>
          </p:nvSpPr>
          <p:spPr>
            <a:xfrm>
              <a:off x="3868439" y="6035040"/>
              <a:ext cx="4182231" cy="420624"/>
            </a:xfrm>
            <a:prstGeom prst="fram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Tree>
    <p:extLst>
      <p:ext uri="{BB962C8B-B14F-4D97-AF65-F5344CB8AC3E}">
        <p14:creationId xmlns:p14="http://schemas.microsoft.com/office/powerpoint/2010/main" val="17374437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CF864442-7B0B-44C6-9455-63C0B98B4BB8}"/>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7041378"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下游－日月光控股（晶圓封測）</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809897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853585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內容版面配置區 3">
            <a:extLst>
              <a:ext uri="{FF2B5EF4-FFF2-40B4-BE49-F238E27FC236}">
                <a16:creationId xmlns:a16="http://schemas.microsoft.com/office/drawing/2014/main" id="{40707924-4DE7-42FE-8944-70433EF884DA}"/>
              </a:ext>
            </a:extLst>
          </p:cNvPr>
          <p:cNvPicPr>
            <a:picLocks noChangeAspect="1"/>
          </p:cNvPicPr>
          <p:nvPr/>
        </p:nvPicPr>
        <p:blipFill>
          <a:blip r:embed="rId3"/>
          <a:stretch>
            <a:fillRect/>
          </a:stretch>
        </p:blipFill>
        <p:spPr>
          <a:xfrm>
            <a:off x="559990" y="1682287"/>
            <a:ext cx="11072019" cy="4757530"/>
          </a:xfrm>
          <a:prstGeom prst="rect">
            <a:avLst/>
          </a:prstGeom>
        </p:spPr>
      </p:pic>
    </p:spTree>
    <p:extLst>
      <p:ext uri="{BB962C8B-B14F-4D97-AF65-F5344CB8AC3E}">
        <p14:creationId xmlns:p14="http://schemas.microsoft.com/office/powerpoint/2010/main" val="42773515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損益表獲利能力</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E1A3F8-A35A-4CD5-85CE-64D3B42D15F9}"/>
              </a:ext>
            </a:extLst>
          </p:cNvPr>
          <p:cNvSpPr/>
          <p:nvPr/>
        </p:nvSpPr>
        <p:spPr>
          <a:xfrm>
            <a:off x="874713" y="1476799"/>
            <a:ext cx="10402887" cy="3244863"/>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dirty="0">
                <a:latin typeface="微軟正黑體" panose="020B0604030504040204" pitchFamily="34" charset="-120"/>
                <a:ea typeface="微軟正黑體" panose="020B0604030504040204" pitchFamily="34" charset="-120"/>
              </a:rPr>
              <a:t>營業毛利 </a:t>
            </a:r>
            <a:r>
              <a:rPr lang="en-US" altLang="zh-TW" sz="2800" dirty="0">
                <a:latin typeface="微軟正黑體" panose="020B0604030504040204" pitchFamily="34" charset="-120"/>
                <a:ea typeface="微軟正黑體" panose="020B0604030504040204" pitchFamily="34" charset="-120"/>
              </a:rPr>
              <a:t>33.7%</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營業利益 </a:t>
            </a:r>
            <a:r>
              <a:rPr lang="en-US" altLang="zh-TW" sz="2800" dirty="0">
                <a:latin typeface="微軟正黑體" panose="020B0604030504040204" pitchFamily="34" charset="-120"/>
                <a:ea typeface="微軟正黑體" panose="020B0604030504040204" pitchFamily="34" charset="-120"/>
              </a:rPr>
              <a:t>24.7%</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稅前淨利 </a:t>
            </a:r>
            <a:r>
              <a:rPr lang="en-US" altLang="zh-TW" sz="2800" dirty="0">
                <a:latin typeface="微軟正黑體" panose="020B0604030504040204" pitchFamily="34" charset="-120"/>
                <a:ea typeface="微軟正黑體" panose="020B0604030504040204" pitchFamily="34" charset="-120"/>
              </a:rPr>
              <a:t>22.5%</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稅後淨利 </a:t>
            </a:r>
            <a:r>
              <a:rPr lang="en-US" altLang="zh-TW" sz="2800" dirty="0">
                <a:latin typeface="微軟正黑體" panose="020B0604030504040204" pitchFamily="34" charset="-120"/>
                <a:ea typeface="微軟正黑體" panose="020B0604030504040204" pitchFamily="34" charset="-120"/>
              </a:rPr>
              <a:t>17.2%</a:t>
            </a:r>
          </a:p>
          <a:p>
            <a:pPr>
              <a:lnSpc>
                <a:spcPct val="150000"/>
              </a:lnSpc>
            </a:pPr>
            <a:endParaRPr lang="en-US" altLang="zh-TW" sz="2800" dirty="0">
              <a:latin typeface="微軟正黑體" panose="020B0604030504040204" pitchFamily="34" charset="-120"/>
              <a:ea typeface="微軟正黑體" panose="020B0604030504040204" pitchFamily="34" charset="-120"/>
            </a:endParaRPr>
          </a:p>
        </p:txBody>
      </p:sp>
      <p:pic>
        <p:nvPicPr>
          <p:cNvPr id="15" name="圖片 14">
            <a:extLst>
              <a:ext uri="{FF2B5EF4-FFF2-40B4-BE49-F238E27FC236}">
                <a16:creationId xmlns:a16="http://schemas.microsoft.com/office/drawing/2014/main" id="{67AA0368-3989-4E95-86F2-AB439723C547}"/>
              </a:ext>
            </a:extLst>
          </p:cNvPr>
          <p:cNvPicPr>
            <a:picLocks noChangeAspect="1"/>
          </p:cNvPicPr>
          <p:nvPr/>
        </p:nvPicPr>
        <p:blipFill>
          <a:blip r:embed="rId3"/>
          <a:stretch>
            <a:fillRect/>
          </a:stretch>
        </p:blipFill>
        <p:spPr>
          <a:xfrm>
            <a:off x="3835400" y="1517711"/>
            <a:ext cx="7442200" cy="4737870"/>
          </a:xfrm>
          <a:prstGeom prst="rect">
            <a:avLst/>
          </a:prstGeom>
        </p:spPr>
      </p:pic>
    </p:spTree>
    <p:extLst>
      <p:ext uri="{BB962C8B-B14F-4D97-AF65-F5344CB8AC3E}">
        <p14:creationId xmlns:p14="http://schemas.microsoft.com/office/powerpoint/2010/main" val="32341410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rPr>
              <a:t>損益表</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信越</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群組 5">
            <a:extLst>
              <a:ext uri="{FF2B5EF4-FFF2-40B4-BE49-F238E27FC236}">
                <a16:creationId xmlns:a16="http://schemas.microsoft.com/office/drawing/2014/main" id="{9930DC68-86F2-4BAB-BAD1-FA8B5C031AA4}"/>
              </a:ext>
            </a:extLst>
          </p:cNvPr>
          <p:cNvGrpSpPr/>
          <p:nvPr/>
        </p:nvGrpSpPr>
        <p:grpSpPr>
          <a:xfrm>
            <a:off x="5134533" y="25399"/>
            <a:ext cx="6268357" cy="7835893"/>
            <a:chOff x="6046910" y="0"/>
            <a:chExt cx="5306890" cy="6858000"/>
          </a:xfrm>
        </p:grpSpPr>
        <p:pic>
          <p:nvPicPr>
            <p:cNvPr id="7" name="圖片 6">
              <a:extLst>
                <a:ext uri="{FF2B5EF4-FFF2-40B4-BE49-F238E27FC236}">
                  <a16:creationId xmlns:a16="http://schemas.microsoft.com/office/drawing/2014/main" id="{553CDB42-5CFF-4095-8AAD-31C876AF4205}"/>
                </a:ext>
              </a:extLst>
            </p:cNvPr>
            <p:cNvPicPr>
              <a:picLocks noChangeAspect="1"/>
            </p:cNvPicPr>
            <p:nvPr/>
          </p:nvPicPr>
          <p:blipFill>
            <a:blip r:embed="rId3"/>
            <a:stretch>
              <a:fillRect/>
            </a:stretch>
          </p:blipFill>
          <p:spPr>
            <a:xfrm>
              <a:off x="6046910" y="0"/>
              <a:ext cx="5306890" cy="6858000"/>
            </a:xfrm>
            <a:prstGeom prst="rect">
              <a:avLst/>
            </a:prstGeom>
          </p:spPr>
        </p:pic>
        <p:sp>
          <p:nvSpPr>
            <p:cNvPr id="8" name="框架 7">
              <a:extLst>
                <a:ext uri="{FF2B5EF4-FFF2-40B4-BE49-F238E27FC236}">
                  <a16:creationId xmlns:a16="http://schemas.microsoft.com/office/drawing/2014/main" id="{7EEE23E6-0840-43A8-BE9D-0856EF41F3D6}"/>
                </a:ext>
              </a:extLst>
            </p:cNvPr>
            <p:cNvSpPr/>
            <p:nvPr/>
          </p:nvSpPr>
          <p:spPr>
            <a:xfrm>
              <a:off x="6096000" y="676656"/>
              <a:ext cx="4812792" cy="16459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 name="框架 9">
              <a:extLst>
                <a:ext uri="{FF2B5EF4-FFF2-40B4-BE49-F238E27FC236}">
                  <a16:creationId xmlns:a16="http://schemas.microsoft.com/office/drawing/2014/main" id="{70B677B7-09FA-45E5-A026-9BA12A6D2C8D}"/>
                </a:ext>
              </a:extLst>
            </p:cNvPr>
            <p:cNvSpPr/>
            <p:nvPr/>
          </p:nvSpPr>
          <p:spPr>
            <a:xfrm>
              <a:off x="6373368" y="905256"/>
              <a:ext cx="4462272" cy="16459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框架 12">
              <a:extLst>
                <a:ext uri="{FF2B5EF4-FFF2-40B4-BE49-F238E27FC236}">
                  <a16:creationId xmlns:a16="http://schemas.microsoft.com/office/drawing/2014/main" id="{80389700-D0BF-4345-99FA-CF093187B6AC}"/>
                </a:ext>
              </a:extLst>
            </p:cNvPr>
            <p:cNvSpPr/>
            <p:nvPr/>
          </p:nvSpPr>
          <p:spPr>
            <a:xfrm>
              <a:off x="6345936" y="1370965"/>
              <a:ext cx="4562856" cy="164592"/>
            </a:xfrm>
            <a:prstGeom prst="fram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sp>
        <p:nvSpPr>
          <p:cNvPr id="14" name="矩形 13">
            <a:extLst>
              <a:ext uri="{FF2B5EF4-FFF2-40B4-BE49-F238E27FC236}">
                <a16:creationId xmlns:a16="http://schemas.microsoft.com/office/drawing/2014/main" id="{DCE1A3F8-A35A-4CD5-85CE-64D3B42D15F9}"/>
              </a:ext>
            </a:extLst>
          </p:cNvPr>
          <p:cNvSpPr/>
          <p:nvPr/>
        </p:nvSpPr>
        <p:spPr>
          <a:xfrm>
            <a:off x="874713" y="1476799"/>
            <a:ext cx="10402887" cy="1952201"/>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dirty="0">
                <a:latin typeface="微軟正黑體" panose="020B0604030504040204" pitchFamily="34" charset="-120"/>
                <a:ea typeface="微軟正黑體" panose="020B0604030504040204" pitchFamily="34" charset="-120"/>
              </a:rPr>
              <a:t>營業成本 </a:t>
            </a:r>
            <a:r>
              <a:rPr lang="en-US" altLang="zh-TW" sz="2800" dirty="0">
                <a:latin typeface="微軟正黑體" panose="020B0604030504040204" pitchFamily="34" charset="-120"/>
                <a:ea typeface="微軟正黑體" panose="020B0604030504040204" pitchFamily="34" charset="-120"/>
              </a:rPr>
              <a:t>63.7%</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營業毛利 </a:t>
            </a:r>
            <a:r>
              <a:rPr lang="en-US" altLang="zh-TW" sz="2800" dirty="0">
                <a:latin typeface="微軟正黑體" panose="020B0604030504040204" pitchFamily="34" charset="-120"/>
                <a:ea typeface="微軟正黑體" panose="020B0604030504040204" pitchFamily="34" charset="-120"/>
              </a:rPr>
              <a:t>36.3%</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營業利益 </a:t>
            </a:r>
            <a:r>
              <a:rPr lang="en-US" altLang="zh-TW" sz="2800" dirty="0">
                <a:latin typeface="微軟正黑體" panose="020B0604030504040204" pitchFamily="34" charset="-120"/>
                <a:ea typeface="微軟正黑體" panose="020B0604030504040204" pitchFamily="34" charset="-120"/>
              </a:rPr>
              <a:t>26.3%</a:t>
            </a:r>
          </a:p>
        </p:txBody>
      </p:sp>
    </p:spTree>
    <p:extLst>
      <p:ext uri="{BB962C8B-B14F-4D97-AF65-F5344CB8AC3E}">
        <p14:creationId xmlns:p14="http://schemas.microsoft.com/office/powerpoint/2010/main" val="25685104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財務比率</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E1A3F8-A35A-4CD5-85CE-64D3B42D15F9}"/>
              </a:ext>
            </a:extLst>
          </p:cNvPr>
          <p:cNvSpPr/>
          <p:nvPr/>
        </p:nvSpPr>
        <p:spPr>
          <a:xfrm>
            <a:off x="874713" y="1476799"/>
            <a:ext cx="10402887" cy="2598532"/>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b="1" dirty="0">
                <a:latin typeface="微軟正黑體" panose="020B0604030504040204" pitchFamily="34" charset="-120"/>
                <a:ea typeface="微軟正黑體" panose="020B0604030504040204" pitchFamily="34" charset="-120"/>
              </a:rPr>
              <a:t>財務結構</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負債占資產比率 </a:t>
            </a:r>
            <a:r>
              <a:rPr lang="en-US" altLang="zh-TW" sz="2800" dirty="0">
                <a:latin typeface="微軟正黑體" panose="020B0604030504040204" pitchFamily="34" charset="-120"/>
                <a:ea typeface="微軟正黑體" panose="020B0604030504040204" pitchFamily="34" charset="-120"/>
              </a:rPr>
              <a:t>54.99%</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長期資金佔固定資產比率</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186.95%</a:t>
            </a:r>
          </a:p>
        </p:txBody>
      </p:sp>
      <p:sp>
        <p:nvSpPr>
          <p:cNvPr id="5" name="文字方塊 4">
            <a:extLst>
              <a:ext uri="{FF2B5EF4-FFF2-40B4-BE49-F238E27FC236}">
                <a16:creationId xmlns:a16="http://schemas.microsoft.com/office/drawing/2014/main" id="{B7B18F37-E682-4BA3-8701-2D76133359AD}"/>
              </a:ext>
            </a:extLst>
          </p:cNvPr>
          <p:cNvSpPr txBox="1"/>
          <p:nvPr/>
        </p:nvSpPr>
        <p:spPr>
          <a:xfrm>
            <a:off x="9599656" y="5682827"/>
            <a:ext cx="180049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資料來源：鉅亨</a:t>
            </a:r>
          </a:p>
        </p:txBody>
      </p:sp>
      <p:pic>
        <p:nvPicPr>
          <p:cNvPr id="6" name="圖片 5">
            <a:extLst>
              <a:ext uri="{FF2B5EF4-FFF2-40B4-BE49-F238E27FC236}">
                <a16:creationId xmlns:a16="http://schemas.microsoft.com/office/drawing/2014/main" id="{4F0FA4FD-9F8F-4A97-B1A5-A3B50A9128D5}"/>
              </a:ext>
            </a:extLst>
          </p:cNvPr>
          <p:cNvPicPr>
            <a:picLocks noChangeAspect="1"/>
          </p:cNvPicPr>
          <p:nvPr/>
        </p:nvPicPr>
        <p:blipFill>
          <a:blip r:embed="rId3"/>
          <a:stretch>
            <a:fillRect/>
          </a:stretch>
        </p:blipFill>
        <p:spPr>
          <a:xfrm>
            <a:off x="4920793" y="1687524"/>
            <a:ext cx="6479356" cy="3784578"/>
          </a:xfrm>
          <a:prstGeom prst="rect">
            <a:avLst/>
          </a:prstGeom>
        </p:spPr>
      </p:pic>
    </p:spTree>
    <p:extLst>
      <p:ext uri="{BB962C8B-B14F-4D97-AF65-F5344CB8AC3E}">
        <p14:creationId xmlns:p14="http://schemas.microsoft.com/office/powerpoint/2010/main" val="23217428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財務比率</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E1A3F8-A35A-4CD5-85CE-64D3B42D15F9}"/>
              </a:ext>
            </a:extLst>
          </p:cNvPr>
          <p:cNvSpPr/>
          <p:nvPr/>
        </p:nvSpPr>
        <p:spPr>
          <a:xfrm>
            <a:off x="874713" y="1476799"/>
            <a:ext cx="10402887" cy="2598532"/>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b="1" dirty="0">
                <a:latin typeface="微軟正黑體" panose="020B0604030504040204" pitchFamily="34" charset="-120"/>
                <a:ea typeface="微軟正黑體" panose="020B0604030504040204" pitchFamily="34" charset="-120"/>
              </a:rPr>
              <a:t>償債能力</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流動比率 </a:t>
            </a:r>
            <a:r>
              <a:rPr lang="en-US" altLang="zh-TW" sz="2800" dirty="0">
                <a:latin typeface="微軟正黑體" panose="020B0604030504040204" pitchFamily="34" charset="-120"/>
                <a:ea typeface="微軟正黑體" panose="020B0604030504040204" pitchFamily="34" charset="-120"/>
              </a:rPr>
              <a:t>105.67%</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速動比率 </a:t>
            </a:r>
            <a:r>
              <a:rPr lang="en-US" altLang="zh-TW" sz="2800" dirty="0">
                <a:latin typeface="微軟正黑體" panose="020B0604030504040204" pitchFamily="34" charset="-120"/>
                <a:ea typeface="微軟正黑體" panose="020B0604030504040204" pitchFamily="34" charset="-120"/>
              </a:rPr>
              <a:t>83.91%</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利息保障倍數 </a:t>
            </a:r>
            <a:r>
              <a:rPr lang="en-US" altLang="zh-TW" sz="2800" dirty="0">
                <a:latin typeface="微軟正黑體" panose="020B0604030504040204" pitchFamily="34" charset="-120"/>
                <a:ea typeface="微軟正黑體" panose="020B0604030504040204" pitchFamily="34" charset="-120"/>
              </a:rPr>
              <a:t>111.08</a:t>
            </a:r>
            <a:r>
              <a:rPr lang="zh-TW" altLang="en-US" sz="2800" dirty="0">
                <a:latin typeface="微軟正黑體" panose="020B0604030504040204" pitchFamily="34" charset="-120"/>
                <a:ea typeface="微軟正黑體" panose="020B0604030504040204" pitchFamily="34" charset="-120"/>
              </a:rPr>
              <a:t>（次）</a:t>
            </a:r>
          </a:p>
        </p:txBody>
      </p:sp>
      <p:pic>
        <p:nvPicPr>
          <p:cNvPr id="3" name="圖片 2">
            <a:extLst>
              <a:ext uri="{FF2B5EF4-FFF2-40B4-BE49-F238E27FC236}">
                <a16:creationId xmlns:a16="http://schemas.microsoft.com/office/drawing/2014/main" id="{D235C0A0-565C-4FDE-B102-07A8A246DFAD}"/>
              </a:ext>
            </a:extLst>
          </p:cNvPr>
          <p:cNvPicPr>
            <a:picLocks noChangeAspect="1"/>
          </p:cNvPicPr>
          <p:nvPr/>
        </p:nvPicPr>
        <p:blipFill>
          <a:blip r:embed="rId3"/>
          <a:stretch>
            <a:fillRect/>
          </a:stretch>
        </p:blipFill>
        <p:spPr>
          <a:xfrm>
            <a:off x="6142317" y="216876"/>
            <a:ext cx="5174970" cy="3239220"/>
          </a:xfrm>
          <a:prstGeom prst="rect">
            <a:avLst/>
          </a:prstGeom>
        </p:spPr>
      </p:pic>
      <p:pic>
        <p:nvPicPr>
          <p:cNvPr id="4" name="圖片 3">
            <a:extLst>
              <a:ext uri="{FF2B5EF4-FFF2-40B4-BE49-F238E27FC236}">
                <a16:creationId xmlns:a16="http://schemas.microsoft.com/office/drawing/2014/main" id="{ABE2AE46-09B9-4457-AE0C-796962038C8E}"/>
              </a:ext>
            </a:extLst>
          </p:cNvPr>
          <p:cNvPicPr>
            <a:picLocks noChangeAspect="1"/>
          </p:cNvPicPr>
          <p:nvPr/>
        </p:nvPicPr>
        <p:blipFill>
          <a:blip r:embed="rId4"/>
          <a:stretch>
            <a:fillRect/>
          </a:stretch>
        </p:blipFill>
        <p:spPr>
          <a:xfrm>
            <a:off x="6240560" y="3412042"/>
            <a:ext cx="5067300" cy="3282771"/>
          </a:xfrm>
          <a:prstGeom prst="rect">
            <a:avLst/>
          </a:prstGeom>
        </p:spPr>
      </p:pic>
    </p:spTree>
    <p:extLst>
      <p:ext uri="{BB962C8B-B14F-4D97-AF65-F5344CB8AC3E}">
        <p14:creationId xmlns:p14="http://schemas.microsoft.com/office/powerpoint/2010/main" val="24402270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財務比率</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E1A3F8-A35A-4CD5-85CE-64D3B42D15F9}"/>
              </a:ext>
            </a:extLst>
          </p:cNvPr>
          <p:cNvSpPr/>
          <p:nvPr/>
        </p:nvSpPr>
        <p:spPr>
          <a:xfrm>
            <a:off x="874713" y="1476799"/>
            <a:ext cx="10402887" cy="3891193"/>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b="1" dirty="0">
                <a:latin typeface="微軟正黑體" panose="020B0604030504040204" pitchFamily="34" charset="-120"/>
                <a:ea typeface="微軟正黑體" panose="020B0604030504040204" pitchFamily="34" charset="-120"/>
              </a:rPr>
              <a:t>經營能力</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應收帳款週轉率 </a:t>
            </a:r>
            <a:r>
              <a:rPr lang="en-US" altLang="zh-TW" sz="2800" dirty="0">
                <a:latin typeface="微軟正黑體" panose="020B0604030504040204" pitchFamily="34" charset="-120"/>
                <a:ea typeface="微軟正黑體" panose="020B0604030504040204" pitchFamily="34" charset="-120"/>
              </a:rPr>
              <a:t>1.76</a:t>
            </a:r>
            <a:r>
              <a:rPr lang="zh-TW" altLang="en-US" sz="2800" dirty="0">
                <a:latin typeface="微軟正黑體" panose="020B0604030504040204" pitchFamily="34" charset="-120"/>
                <a:ea typeface="微軟正黑體" panose="020B0604030504040204" pitchFamily="34" charset="-120"/>
              </a:rPr>
              <a:t>次</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存貨週轉率 </a:t>
            </a:r>
            <a:r>
              <a:rPr lang="en-US" altLang="zh-TW" sz="2800" dirty="0">
                <a:latin typeface="微軟正黑體" panose="020B0604030504040204" pitchFamily="34" charset="-120"/>
                <a:ea typeface="微軟正黑體" panose="020B0604030504040204" pitchFamily="34" charset="-120"/>
              </a:rPr>
              <a:t>1.36</a:t>
            </a:r>
            <a:r>
              <a:rPr lang="zh-TW" altLang="en-US" sz="2800" dirty="0">
                <a:latin typeface="微軟正黑體" panose="020B0604030504040204" pitchFamily="34" charset="-120"/>
                <a:ea typeface="微軟正黑體" panose="020B0604030504040204" pitchFamily="34" charset="-120"/>
              </a:rPr>
              <a:t>次</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固定資產週轉率 </a:t>
            </a:r>
            <a:r>
              <a:rPr lang="en-US" altLang="zh-TW" sz="2800" dirty="0">
                <a:latin typeface="微軟正黑體" panose="020B0604030504040204" pitchFamily="34" charset="-120"/>
                <a:ea typeface="微軟正黑體" panose="020B0604030504040204" pitchFamily="34" charset="-120"/>
              </a:rPr>
              <a:t>0.39</a:t>
            </a:r>
            <a:r>
              <a:rPr lang="zh-TW" altLang="en-US" sz="2800" dirty="0">
                <a:latin typeface="微軟正黑體" panose="020B0604030504040204" pitchFamily="34" charset="-120"/>
                <a:ea typeface="微軟正黑體" panose="020B0604030504040204" pitchFamily="34" charset="-120"/>
              </a:rPr>
              <a:t>次</a:t>
            </a:r>
            <a:br>
              <a:rPr lang="zh-TW" altLang="en-US" sz="2800" dirty="0">
                <a:latin typeface="微軟正黑體" panose="020B0604030504040204" pitchFamily="34" charset="-120"/>
                <a:ea typeface="微軟正黑體" panose="020B0604030504040204" pitchFamily="34" charset="-120"/>
              </a:rPr>
            </a:br>
            <a:br>
              <a:rPr lang="zh-TW" altLang="en-US" sz="2800" dirty="0">
                <a:latin typeface="微軟正黑體" panose="020B0604030504040204" pitchFamily="34" charset="-120"/>
                <a:ea typeface="微軟正黑體" panose="020B0604030504040204" pitchFamily="34" charset="-120"/>
              </a:rPr>
            </a:br>
            <a:endParaRPr lang="zh-TW" altLang="en-US" sz="28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F8F889D2-3501-4565-9D13-1CF45E9161DB}"/>
              </a:ext>
            </a:extLst>
          </p:cNvPr>
          <p:cNvPicPr>
            <a:picLocks noChangeAspect="1"/>
          </p:cNvPicPr>
          <p:nvPr/>
        </p:nvPicPr>
        <p:blipFill>
          <a:blip r:embed="rId3"/>
          <a:stretch>
            <a:fillRect/>
          </a:stretch>
        </p:blipFill>
        <p:spPr>
          <a:xfrm>
            <a:off x="4812293" y="1571249"/>
            <a:ext cx="6521197" cy="3876931"/>
          </a:xfrm>
          <a:prstGeom prst="rect">
            <a:avLst/>
          </a:prstGeom>
        </p:spPr>
      </p:pic>
      <p:sp>
        <p:nvSpPr>
          <p:cNvPr id="10" name="文字方塊 9">
            <a:extLst>
              <a:ext uri="{FF2B5EF4-FFF2-40B4-BE49-F238E27FC236}">
                <a16:creationId xmlns:a16="http://schemas.microsoft.com/office/drawing/2014/main" id="{620ACB6B-3379-4C3F-AC56-C35C685D4A3D}"/>
              </a:ext>
            </a:extLst>
          </p:cNvPr>
          <p:cNvSpPr txBox="1"/>
          <p:nvPr/>
        </p:nvSpPr>
        <p:spPr>
          <a:xfrm>
            <a:off x="9599656" y="5682827"/>
            <a:ext cx="1800493"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資料來源：鉅亨</a:t>
            </a:r>
          </a:p>
        </p:txBody>
      </p:sp>
    </p:spTree>
    <p:extLst>
      <p:ext uri="{BB962C8B-B14F-4D97-AF65-F5344CB8AC3E}">
        <p14:creationId xmlns:p14="http://schemas.microsoft.com/office/powerpoint/2010/main" val="33034475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財務比率</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E1A3F8-A35A-4CD5-85CE-64D3B42D15F9}"/>
              </a:ext>
            </a:extLst>
          </p:cNvPr>
          <p:cNvSpPr/>
          <p:nvPr/>
        </p:nvSpPr>
        <p:spPr>
          <a:xfrm>
            <a:off x="874713" y="1476799"/>
            <a:ext cx="10402887" cy="3244863"/>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b="1" dirty="0">
                <a:latin typeface="微軟正黑體" panose="020B0604030504040204" pitchFamily="34" charset="-120"/>
                <a:ea typeface="微軟正黑體" panose="020B0604030504040204" pitchFamily="34" charset="-120"/>
              </a:rPr>
              <a:t>獲利能力</a:t>
            </a:r>
            <a:br>
              <a:rPr lang="en-US" altLang="zh-TW" sz="2800" b="1"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資產報酬率</a:t>
            </a:r>
            <a:r>
              <a:rPr lang="en-US" altLang="zh-TW" sz="2800" dirty="0">
                <a:latin typeface="微軟正黑體" panose="020B0604030504040204" pitchFamily="34" charset="-120"/>
                <a:ea typeface="微軟正黑體" panose="020B0604030504040204" pitchFamily="34" charset="-120"/>
              </a:rPr>
              <a:t> 2.52%</a:t>
            </a:r>
          </a:p>
          <a:p>
            <a:pPr>
              <a:lnSpc>
                <a:spcPct val="150000"/>
              </a:lnSpc>
            </a:pPr>
            <a:r>
              <a:rPr lang="zh-TW" altLang="zh-TW" sz="2800" dirty="0">
                <a:latin typeface="微軟正黑體" panose="020B0604030504040204" pitchFamily="34" charset="-120"/>
                <a:ea typeface="微軟正黑體" panose="020B0604030504040204" pitchFamily="34" charset="-120"/>
              </a:rPr>
              <a:t>股東權益報酬率</a:t>
            </a:r>
            <a:r>
              <a:rPr lang="en-US" altLang="zh-TW" sz="2800" dirty="0">
                <a:latin typeface="微軟正黑體" panose="020B0604030504040204" pitchFamily="34" charset="-120"/>
                <a:ea typeface="微軟正黑體" panose="020B0604030504040204" pitchFamily="34" charset="-120"/>
              </a:rPr>
              <a:t> 5.54%</a:t>
            </a:r>
          </a:p>
          <a:p>
            <a:pPr>
              <a:lnSpc>
                <a:spcPct val="150000"/>
              </a:lnSpc>
            </a:pPr>
            <a:br>
              <a:rPr lang="zh-TW" altLang="en-US" sz="2800" dirty="0">
                <a:latin typeface="微軟正黑體" panose="020B0604030504040204" pitchFamily="34" charset="-120"/>
                <a:ea typeface="微軟正黑體" panose="020B0604030504040204" pitchFamily="34" charset="-120"/>
              </a:rPr>
            </a:br>
            <a:endParaRPr lang="zh-TW" altLang="en-US" sz="2800" dirty="0">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A9D1FEC6-2971-4B35-9D90-D940A727EEE1}"/>
              </a:ext>
            </a:extLst>
          </p:cNvPr>
          <p:cNvPicPr>
            <a:picLocks noChangeAspect="1"/>
          </p:cNvPicPr>
          <p:nvPr/>
        </p:nvPicPr>
        <p:blipFill>
          <a:blip r:embed="rId3"/>
          <a:stretch>
            <a:fillRect/>
          </a:stretch>
        </p:blipFill>
        <p:spPr>
          <a:xfrm>
            <a:off x="4757206" y="1911092"/>
            <a:ext cx="6560081" cy="4281841"/>
          </a:xfrm>
          <a:prstGeom prst="rect">
            <a:avLst/>
          </a:prstGeom>
        </p:spPr>
      </p:pic>
    </p:spTree>
    <p:extLst>
      <p:ext uri="{BB962C8B-B14F-4D97-AF65-F5344CB8AC3E}">
        <p14:creationId xmlns:p14="http://schemas.microsoft.com/office/powerpoint/2010/main" val="34456011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財務比率</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CE1A3F8-A35A-4CD5-85CE-64D3B42D15F9}"/>
              </a:ext>
            </a:extLst>
          </p:cNvPr>
          <p:cNvSpPr/>
          <p:nvPr/>
        </p:nvSpPr>
        <p:spPr>
          <a:xfrm>
            <a:off x="874713" y="1476799"/>
            <a:ext cx="10402887" cy="3891193"/>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b="1" dirty="0">
                <a:latin typeface="微軟正黑體" panose="020B0604030504040204" pitchFamily="34" charset="-120"/>
                <a:ea typeface="微軟正黑體" panose="020B0604030504040204" pitchFamily="34" charset="-120"/>
              </a:rPr>
              <a:t>成長能力</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營業收入年增率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營業毛利年增率</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營業利益年增率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稅後純益年增率 </a:t>
            </a:r>
            <a:br>
              <a:rPr lang="zh-TW" altLang="en-US"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每股盈餘年增率</a:t>
            </a:r>
          </a:p>
        </p:txBody>
      </p:sp>
      <p:pic>
        <p:nvPicPr>
          <p:cNvPr id="10" name="圖片 9">
            <a:extLst>
              <a:ext uri="{FF2B5EF4-FFF2-40B4-BE49-F238E27FC236}">
                <a16:creationId xmlns:a16="http://schemas.microsoft.com/office/drawing/2014/main" id="{70D91C82-0E9A-4E48-B4B3-B7F2CC959FC8}"/>
              </a:ext>
            </a:extLst>
          </p:cNvPr>
          <p:cNvPicPr>
            <a:picLocks noChangeAspect="1"/>
          </p:cNvPicPr>
          <p:nvPr/>
        </p:nvPicPr>
        <p:blipFill>
          <a:blip r:embed="rId3"/>
          <a:stretch>
            <a:fillRect/>
          </a:stretch>
        </p:blipFill>
        <p:spPr>
          <a:xfrm>
            <a:off x="3873500" y="1490008"/>
            <a:ext cx="7443787" cy="4773276"/>
          </a:xfrm>
          <a:prstGeom prst="rect">
            <a:avLst/>
          </a:prstGeom>
        </p:spPr>
      </p:pic>
    </p:spTree>
    <p:extLst>
      <p:ext uri="{BB962C8B-B14F-4D97-AF65-F5344CB8AC3E}">
        <p14:creationId xmlns:p14="http://schemas.microsoft.com/office/powerpoint/2010/main" val="34536586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92272" y="4283999"/>
            <a:ext cx="3807453" cy="830997"/>
          </a:xfrm>
          <a:prstGeom prst="rect">
            <a:avLst/>
          </a:prstGeom>
          <a:noFill/>
        </p:spPr>
        <p:txBody>
          <a:bodyPr wrap="none" rtlCol="0">
            <a:spAutoFit/>
            <a:scene3d>
              <a:camera prst="orthographicFront"/>
              <a:lightRig rig="threePt" dir="t"/>
            </a:scene3d>
            <a:sp3d contourW="12700"/>
          </a:bodyPr>
          <a:lstStyle/>
          <a:p>
            <a:pPr lvl="0" algn="ctr">
              <a:defRPr/>
            </a:pPr>
            <a:r>
              <a:rPr lang="en-US" altLang="zh-TW" sz="4800" b="1" dirty="0">
                <a:solidFill>
                  <a:schemeClr val="bg1"/>
                </a:solidFill>
                <a:latin typeface="微軟正黑體" panose="020B0604030504040204" pitchFamily="34" charset="-120"/>
                <a:ea typeface="微軟正黑體" panose="020B0604030504040204" pitchFamily="34" charset="-120"/>
              </a:rPr>
              <a:t>10/ </a:t>
            </a:r>
            <a:r>
              <a:rPr lang="zh-TW" altLang="en-US" sz="4800" b="1" dirty="0">
                <a:solidFill>
                  <a:schemeClr val="bg1"/>
                </a:solidFill>
                <a:latin typeface="微軟正黑體" panose="020B0604030504040204" pitchFamily="34" charset="-120"/>
                <a:ea typeface="微軟正黑體" panose="020B0604030504040204" pitchFamily="34" charset="-120"/>
              </a:rPr>
              <a:t>投資建議</a:t>
            </a:r>
            <a:endParaRPr lang="zh-CN"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4028769" y="5282531"/>
            <a:ext cx="4134465"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栗彤軒、黃湘宜</a:t>
            </a:r>
            <a:endParaRPr lang="en-US" altLang="zh-TW"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069117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是否該投資產業？</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1952201"/>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高階應用帶來商機</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材料革新，產業地位提升</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不太會有殺價競爭，獲利水準較易保持穩定</a:t>
            </a:r>
          </a:p>
        </p:txBody>
      </p:sp>
    </p:spTree>
    <p:extLst>
      <p:ext uri="{BB962C8B-B14F-4D97-AF65-F5344CB8AC3E}">
        <p14:creationId xmlns:p14="http://schemas.microsoft.com/office/powerpoint/2010/main" val="14801370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投資風險</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4537524"/>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產業環節過度集中，天災或政治危機影響大</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受少數企業佔據，一旦有匯率波動市場易被影響</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國家自給自足政策啟動，未來可能有產能過剩風險</a:t>
            </a: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endParaRP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endParaRP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endParaRP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spTree>
    <p:extLst>
      <p:ext uri="{BB962C8B-B14F-4D97-AF65-F5344CB8AC3E}">
        <p14:creationId xmlns:p14="http://schemas.microsoft.com/office/powerpoint/2010/main" val="29228577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92271" y="4283999"/>
            <a:ext cx="3807453" cy="830997"/>
          </a:xfrm>
          <a:prstGeom prst="rect">
            <a:avLst/>
          </a:prstGeom>
          <a:noFill/>
        </p:spPr>
        <p:txBody>
          <a:bodyPr wrap="none" rtlCol="0">
            <a:spAutoFit/>
            <a:scene3d>
              <a:camera prst="orthographicFront"/>
              <a:lightRig rig="threePt" dir="t"/>
            </a:scene3d>
            <a:sp3d contourW="12700"/>
          </a:bodyPr>
          <a:lstStyle/>
          <a:p>
            <a:pPr lvl="0" algn="ctr">
              <a:defRPr/>
            </a:pPr>
            <a:r>
              <a:rPr lang="en-US" altLang="zh-TW" sz="4800" b="1" dirty="0">
                <a:solidFill>
                  <a:schemeClr val="bg1"/>
                </a:solidFill>
                <a:latin typeface="微軟正黑體" panose="020B0604030504040204" pitchFamily="34" charset="-120"/>
                <a:ea typeface="微軟正黑體" panose="020B0604030504040204" pitchFamily="34" charset="-120"/>
              </a:rPr>
              <a:t>02/ </a:t>
            </a:r>
            <a:r>
              <a:rPr lang="zh-TW" altLang="en-US" sz="4800" b="1" dirty="0">
                <a:solidFill>
                  <a:schemeClr val="bg1"/>
                </a:solidFill>
                <a:latin typeface="微軟正黑體" panose="020B0604030504040204" pitchFamily="34" charset="-120"/>
                <a:ea typeface="微軟正黑體" panose="020B0604030504040204" pitchFamily="34" charset="-120"/>
              </a:rPr>
              <a:t>影響因素</a:t>
            </a:r>
            <a:endParaRPr lang="zh-CN"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0"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陳泊佑</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655147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pic>
        <p:nvPicPr>
          <p:cNvPr id="8" name="圖片 7">
            <a:extLst>
              <a:ext uri="{FF2B5EF4-FFF2-40B4-BE49-F238E27FC236}">
                <a16:creationId xmlns:a16="http://schemas.microsoft.com/office/drawing/2014/main" id="{8C066D49-CE2A-4B9B-AE33-D0867D7C5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993" y="2616205"/>
            <a:ext cx="7175327" cy="3786274"/>
          </a:xfrm>
          <a:prstGeom prst="rect">
            <a:avLst/>
          </a:prstGeom>
        </p:spPr>
      </p:pic>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中美晶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C582CD92-D8B7-47D7-8EBA-8FFE0853B80F}"/>
              </a:ext>
            </a:extLst>
          </p:cNvPr>
          <p:cNvSpPr/>
          <p:nvPr/>
        </p:nvSpPr>
        <p:spPr>
          <a:xfrm>
            <a:off x="874713" y="1531705"/>
            <a:ext cx="3709987" cy="5010474"/>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基於技術成本降低和各國政策支持，太陽能有潛力成為再生能源主流。</a:t>
            </a:r>
          </a:p>
          <a:p>
            <a:pPr marL="457200" indent="-457200">
              <a:lnSpc>
                <a:spcPct val="1500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隨著中美矽晶的積極轉型，以及佈局半導體產業的轉投資事業，未來中美矽晶的成長可望更上一層樓。</a:t>
            </a:r>
          </a:p>
          <a:p>
            <a:pPr marL="457200" indent="-457200">
              <a:lnSpc>
                <a:spcPct val="1500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被低估的中美晶市價</a:t>
            </a:r>
          </a:p>
        </p:txBody>
      </p:sp>
    </p:spTree>
    <p:extLst>
      <p:ext uri="{BB962C8B-B14F-4D97-AF65-F5344CB8AC3E}">
        <p14:creationId xmlns:p14="http://schemas.microsoft.com/office/powerpoint/2010/main" val="38737284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E8E03A34-0CB6-468F-A6DA-7123524E7F6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pic>
        <p:nvPicPr>
          <p:cNvPr id="2" name="內容版面配置區 4">
            <a:extLst>
              <a:ext uri="{FF2B5EF4-FFF2-40B4-BE49-F238E27FC236}">
                <a16:creationId xmlns:a16="http://schemas.microsoft.com/office/drawing/2014/main" id="{0245D6AD-A420-47ED-AB50-C5C233B5E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75" y="722132"/>
            <a:ext cx="11189249" cy="5413736"/>
          </a:xfrm>
          <a:prstGeom prst="rect">
            <a:avLst/>
          </a:prstGeom>
        </p:spPr>
      </p:pic>
    </p:spTree>
    <p:extLst>
      <p:ext uri="{BB962C8B-B14F-4D97-AF65-F5344CB8AC3E}">
        <p14:creationId xmlns:p14="http://schemas.microsoft.com/office/powerpoint/2010/main" val="42487165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風險－中美晶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2598532"/>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太陽能產業會因政策調整而有大幅度變化</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過度依賴一間子公司獲利 </a:t>
            </a:r>
            <a:b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b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 有高達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90%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的數字都是來自與環球晶相加</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存在母子公司價格扭曲</a:t>
            </a:r>
          </a:p>
        </p:txBody>
      </p:sp>
    </p:spTree>
    <p:extLst>
      <p:ext uri="{BB962C8B-B14F-4D97-AF65-F5344CB8AC3E}">
        <p14:creationId xmlns:p14="http://schemas.microsoft.com/office/powerpoint/2010/main" val="23703087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pic>
        <p:nvPicPr>
          <p:cNvPr id="13" name="圖片 12">
            <a:extLst>
              <a:ext uri="{FF2B5EF4-FFF2-40B4-BE49-F238E27FC236}">
                <a16:creationId xmlns:a16="http://schemas.microsoft.com/office/drawing/2014/main" id="{67B25EA3-6EDF-49AD-8A66-FC91CEAB1616}"/>
              </a:ext>
            </a:extLst>
          </p:cNvPr>
          <p:cNvPicPr>
            <a:picLocks noChangeAspect="1"/>
          </p:cNvPicPr>
          <p:nvPr/>
        </p:nvPicPr>
        <p:blipFill rotWithShape="1">
          <a:blip r:embed="rId3">
            <a:extLst>
              <a:ext uri="{28A0092B-C50C-407E-A947-70E740481C1C}">
                <a14:useLocalDpi xmlns:a14="http://schemas.microsoft.com/office/drawing/2010/main" val="0"/>
              </a:ext>
            </a:extLst>
          </a:blip>
          <a:srcRect l="2610" b="38405"/>
          <a:stretch/>
        </p:blipFill>
        <p:spPr>
          <a:xfrm>
            <a:off x="6222999" y="3810000"/>
            <a:ext cx="5533971" cy="2795100"/>
          </a:xfrm>
          <a:prstGeom prst="rect">
            <a:avLst/>
          </a:prstGeom>
        </p:spPr>
      </p:pic>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環球晶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3395673"/>
          </a:xfrm>
          <a:prstGeom prst="rect">
            <a:avLst/>
          </a:prstGeom>
        </p:spPr>
        <p:txBody>
          <a:bodyPr wrap="square">
            <a:spAutoFit/>
            <a:scene3d>
              <a:camera prst="orthographicFront"/>
              <a:lightRig rig="threePt" dir="t"/>
            </a:scene3d>
            <a:sp3d contourW="12700"/>
          </a:bodyPr>
          <a:lstStyle/>
          <a:p>
            <a:pPr marL="457200" indent="-457200">
              <a:lnSpc>
                <a:spcPct val="13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2021</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下半年收購</a:t>
            </a:r>
            <a:r>
              <a:rPr lang="en-US" altLang="zh-TW" sz="2800" dirty="0" err="1">
                <a:latin typeface="微軟正黑體" panose="020B0604030504040204" pitchFamily="34" charset="-120"/>
                <a:ea typeface="微軟正黑體" panose="020B0604030504040204" pitchFamily="34" charset="-120"/>
                <a:cs typeface="经典综艺体简" panose="02010609000101010101" pitchFamily="49" charset="-122"/>
              </a:rPr>
              <a:t>Siltronic</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 AG</a:t>
            </a:r>
          </a:p>
          <a:p>
            <a:pPr marL="457200" indent="-457200">
              <a:lnSpc>
                <a:spcPct val="13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營收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無懼逆風，逐季成長</a:t>
            </a:r>
          </a:p>
          <a:p>
            <a:pPr marL="457200" indent="-457200">
              <a:lnSpc>
                <a:spcPct val="13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2021</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年第一季半導體晶圓出貨量達到史上最高，刷新之前</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2018</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年第三季的歷史最高記錄，所有尺寸的晶圓出貨量皆增加</a:t>
            </a:r>
          </a:p>
          <a:p>
            <a:pPr marL="457200" indent="-457200">
              <a:lnSpc>
                <a:spcPct val="13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endParaRPr>
          </a:p>
          <a:p>
            <a:pPr marL="457200" indent="-457200">
              <a:lnSpc>
                <a:spcPct val="13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sp>
        <p:nvSpPr>
          <p:cNvPr id="8" name="文本框 8">
            <a:extLst>
              <a:ext uri="{FF2B5EF4-FFF2-40B4-BE49-F238E27FC236}">
                <a16:creationId xmlns:a16="http://schemas.microsoft.com/office/drawing/2014/main" id="{6B551B90-4CDC-4044-B973-13CB326A895B}"/>
              </a:ext>
            </a:extLst>
          </p:cNvPr>
          <p:cNvSpPr txBox="1"/>
          <p:nvPr/>
        </p:nvSpPr>
        <p:spPr>
          <a:xfrm>
            <a:off x="874713" y="502471"/>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環球晶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pic>
        <p:nvPicPr>
          <p:cNvPr id="10" name="圖片 9">
            <a:extLst>
              <a:ext uri="{FF2B5EF4-FFF2-40B4-BE49-F238E27FC236}">
                <a16:creationId xmlns:a16="http://schemas.microsoft.com/office/drawing/2014/main" id="{FD7532AF-A020-4022-B420-D73D1D9944E3}"/>
              </a:ext>
            </a:extLst>
          </p:cNvPr>
          <p:cNvPicPr>
            <a:picLocks noChangeAspect="1"/>
          </p:cNvPicPr>
          <p:nvPr/>
        </p:nvPicPr>
        <p:blipFill rotWithShape="1">
          <a:blip r:embed="rId3">
            <a:extLst>
              <a:ext uri="{28A0092B-C50C-407E-A947-70E740481C1C}">
                <a14:useLocalDpi xmlns:a14="http://schemas.microsoft.com/office/drawing/2010/main" val="0"/>
              </a:ext>
            </a:extLst>
          </a:blip>
          <a:srcRect t="60484" r="5070"/>
          <a:stretch/>
        </p:blipFill>
        <p:spPr>
          <a:xfrm>
            <a:off x="165100" y="4292601"/>
            <a:ext cx="6021651" cy="2274399"/>
          </a:xfrm>
          <a:prstGeom prst="rect">
            <a:avLst/>
          </a:prstGeom>
        </p:spPr>
      </p:pic>
    </p:spTree>
    <p:extLst>
      <p:ext uri="{BB962C8B-B14F-4D97-AF65-F5344CB8AC3E}">
        <p14:creationId xmlns:p14="http://schemas.microsoft.com/office/powerpoint/2010/main" val="15583364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5183855"/>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EPS</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跟毛利率會被以下事件影響</a:t>
            </a:r>
            <a:b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b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－貨櫃艙位短缺導致緊急調度的運輸成本</a:t>
            </a:r>
            <a:b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b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－多項原物料成本上漲</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矽材料的極限</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匯率風險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顧客大多以美金計價</a:t>
            </a:r>
            <a:endPar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endParaRP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競爭者加入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中國大陸積極扶持其國內半導體產業，</a:t>
            </a:r>
            <a:b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b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市場競爭激烈</a:t>
            </a: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sp>
        <p:nvSpPr>
          <p:cNvPr id="7" name="文本框 8">
            <a:extLst>
              <a:ext uri="{FF2B5EF4-FFF2-40B4-BE49-F238E27FC236}">
                <a16:creationId xmlns:a16="http://schemas.microsoft.com/office/drawing/2014/main" id="{21873CC3-F674-4C46-B6A3-C2A3253254AB}"/>
              </a:ext>
            </a:extLst>
          </p:cNvPr>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風險－環球晶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spTree>
    <p:extLst>
      <p:ext uri="{BB962C8B-B14F-4D97-AF65-F5344CB8AC3E}">
        <p14:creationId xmlns:p14="http://schemas.microsoft.com/office/powerpoint/2010/main" val="2762508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4" y="1480720"/>
            <a:ext cx="4590867" cy="4537524"/>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2020</a:t>
            </a:r>
            <a:r>
              <a:rPr lang="zh-TW" altLang="en-US" sz="2800" dirty="0">
                <a:latin typeface="微軟正黑體" panose="020B0604030504040204" pitchFamily="34" charset="-120"/>
                <a:ea typeface="微軟正黑體" panose="020B0604030504040204" pitchFamily="34" charset="-120"/>
              </a:rPr>
              <a:t>秋末至</a:t>
            </a:r>
            <a:r>
              <a:rPr lang="en-US" altLang="zh-TW" sz="2800" dirty="0">
                <a:latin typeface="微軟正黑體" panose="020B0604030504040204" pitchFamily="34" charset="-120"/>
                <a:ea typeface="微軟正黑體" panose="020B0604030504040204" pitchFamily="34" charset="-120"/>
              </a:rPr>
              <a:t>2021</a:t>
            </a:r>
            <a:r>
              <a:rPr lang="zh-TW" altLang="en-US" sz="2800" dirty="0">
                <a:latin typeface="微軟正黑體" panose="020B0604030504040204" pitchFamily="34" charset="-120"/>
                <a:ea typeface="微軟正黑體" panose="020B0604030504040204" pitchFamily="34" charset="-120"/>
              </a:rPr>
              <a:t>：</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 汽車市場持續回溫</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8</a:t>
            </a:r>
            <a:r>
              <a:rPr lang="zh-TW" altLang="en-US" sz="2800" dirty="0">
                <a:latin typeface="微軟正黑體" panose="020B0604030504040204" pitchFamily="34" charset="-120"/>
                <a:ea typeface="微軟正黑體" panose="020B0604030504040204" pitchFamily="34" charset="-120"/>
              </a:rPr>
              <a:t>吋晶圓需求持續上升</a:t>
            </a: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2021 </a:t>
            </a:r>
            <a:r>
              <a:rPr lang="zh-TW" altLang="en-US" sz="2800" dirty="0">
                <a:latin typeface="微軟正黑體" panose="020B0604030504040204" pitchFamily="34" charset="-120"/>
                <a:ea typeface="微軟正黑體" panose="020B0604030504040204" pitchFamily="34" charset="-120"/>
              </a:rPr>
              <a:t>智慧型手機、</a:t>
            </a:r>
            <a:r>
              <a:rPr lang="en-US" altLang="zh-TW" sz="2800" dirty="0">
                <a:latin typeface="微軟正黑體" panose="020B0604030504040204" pitchFamily="34" charset="-120"/>
                <a:ea typeface="微軟正黑體" panose="020B0604030504040204" pitchFamily="34" charset="-120"/>
              </a:rPr>
              <a:t>5G</a:t>
            </a:r>
            <a:r>
              <a:rPr lang="zh-TW" altLang="en-US" sz="2800" dirty="0">
                <a:latin typeface="微軟正黑體" panose="020B0604030504040204" pitchFamily="34" charset="-120"/>
                <a:ea typeface="微軟正黑體" panose="020B0604030504040204" pitchFamily="34" charset="-120"/>
              </a:rPr>
              <a:t>、數據中心等應用需求持續帶動</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市場急需帶動「漲價效應」</a:t>
            </a:r>
            <a:endParaRPr lang="en-US" altLang="zh-TW" sz="2800" dirty="0">
              <a:latin typeface="微軟正黑體" panose="020B0604030504040204" pitchFamily="34" charset="-120"/>
              <a:ea typeface="微軟正黑體" panose="020B0604030504040204" pitchFamily="34" charset="-120"/>
            </a:endParaRPr>
          </a:p>
        </p:txBody>
      </p:sp>
      <p:sp>
        <p:nvSpPr>
          <p:cNvPr id="9" name="文本框 8"/>
          <p:cNvSpPr txBox="1"/>
          <p:nvPr/>
        </p:nvSpPr>
        <p:spPr>
          <a:xfrm>
            <a:off x="874713" y="509623"/>
            <a:ext cx="4364944"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市場供需情況分析</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84523973-5907-4B80-9327-7E93ED54C9A7}"/>
              </a:ext>
            </a:extLst>
          </p:cNvPr>
          <p:cNvPicPr>
            <a:picLocks noChangeAspect="1"/>
          </p:cNvPicPr>
          <p:nvPr/>
        </p:nvPicPr>
        <p:blipFill>
          <a:blip r:embed="rId3"/>
          <a:stretch>
            <a:fillRect/>
          </a:stretch>
        </p:blipFill>
        <p:spPr>
          <a:xfrm>
            <a:off x="5660572" y="1736359"/>
            <a:ext cx="5952308" cy="3580220"/>
          </a:xfrm>
          <a:prstGeom prst="rect">
            <a:avLst/>
          </a:prstGeom>
        </p:spPr>
      </p:pic>
      <p:sp>
        <p:nvSpPr>
          <p:cNvPr id="13" name="文字方塊 12">
            <a:extLst>
              <a:ext uri="{FF2B5EF4-FFF2-40B4-BE49-F238E27FC236}">
                <a16:creationId xmlns:a16="http://schemas.microsoft.com/office/drawing/2014/main" id="{2346DEBB-9987-4BF3-A5CF-F834FE82C433}"/>
              </a:ext>
            </a:extLst>
          </p:cNvPr>
          <p:cNvSpPr txBox="1"/>
          <p:nvPr/>
        </p:nvSpPr>
        <p:spPr>
          <a:xfrm>
            <a:off x="6388101" y="5648912"/>
            <a:ext cx="522478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資料來源：中美矽晶製品股份有限公司－每月營收</a:t>
            </a:r>
          </a:p>
        </p:txBody>
      </p:sp>
      <p:sp>
        <p:nvSpPr>
          <p:cNvPr id="14" name="文字方塊 13">
            <a:extLst>
              <a:ext uri="{FF2B5EF4-FFF2-40B4-BE49-F238E27FC236}">
                <a16:creationId xmlns:a16="http://schemas.microsoft.com/office/drawing/2014/main" id="{9BC38BCC-4921-4698-B543-E36F6D2204F8}"/>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4083017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3" y="1480720"/>
            <a:ext cx="10356850" cy="5183855"/>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供給波動</a:t>
            </a:r>
            <a:br>
              <a:rPr lang="en-US" altLang="zh-TW" sz="2800"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1. Overbooking</a:t>
            </a:r>
            <a:br>
              <a:rPr lang="en-US" altLang="zh-TW" sz="2800"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2. Demand Disappear</a:t>
            </a:r>
          </a:p>
          <a:p>
            <a:pPr marL="457200" indent="-457200">
              <a:lnSpc>
                <a:spcPct val="150000"/>
              </a:lnSpc>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景氣循環</a:t>
            </a:r>
            <a:br>
              <a:rPr lang="en-US" altLang="zh-TW" sz="2800"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1. </a:t>
            </a:r>
            <a:r>
              <a:rPr lang="zh-TW" altLang="en-US" sz="2800" dirty="0">
                <a:latin typeface="微軟正黑體" panose="020B0604030504040204" pitchFamily="34" charset="-120"/>
                <a:ea typeface="微軟正黑體" panose="020B0604030504040204" pitchFamily="34" charset="-120"/>
              </a:rPr>
              <a:t>產能過剩</a:t>
            </a:r>
            <a:br>
              <a:rPr lang="en-US" altLang="zh-TW" sz="2800"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2. </a:t>
            </a:r>
            <a:r>
              <a:rPr lang="zh-TW" altLang="en-US" sz="2800" dirty="0">
                <a:latin typeface="微軟正黑體" panose="020B0604030504040204" pitchFamily="34" charset="-120"/>
                <a:ea typeface="微軟正黑體" panose="020B0604030504040204" pitchFamily="34" charset="-120"/>
              </a:rPr>
              <a:t>宅經濟效應退燒</a:t>
            </a:r>
            <a:br>
              <a:rPr lang="en-US" altLang="zh-TW" sz="2800"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3. </a:t>
            </a:r>
            <a:r>
              <a:rPr lang="zh-TW" altLang="en-US" sz="2800" dirty="0">
                <a:latin typeface="微軟正黑體" panose="020B0604030504040204" pitchFamily="34" charset="-120"/>
                <a:ea typeface="微軟正黑體" panose="020B0604030504040204" pitchFamily="34" charset="-120"/>
              </a:rPr>
              <a:t>美中貿易戰</a:t>
            </a:r>
          </a:p>
          <a:p>
            <a:pPr>
              <a:lnSpc>
                <a:spcPct val="150000"/>
              </a:lnSpc>
            </a:pPr>
            <a:endParaRPr lang="zh-TW" altLang="en-US" sz="2800" dirty="0">
              <a:latin typeface="微軟正黑體" panose="020B0604030504040204" pitchFamily="34" charset="-120"/>
              <a:ea typeface="微軟正黑體" panose="020B0604030504040204" pitchFamily="34" charset="-120"/>
            </a:endParaRPr>
          </a:p>
        </p:txBody>
      </p:sp>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是否具循環性</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8">
            <a:extLst>
              <a:ext uri="{FF2B5EF4-FFF2-40B4-BE49-F238E27FC236}">
                <a16:creationId xmlns:a16="http://schemas.microsoft.com/office/drawing/2014/main" id="{1BA4334F-5A9C-4B11-8CEA-19CD87886015}"/>
              </a:ext>
            </a:extLst>
          </p:cNvPr>
          <p:cNvGrpSpPr/>
          <p:nvPr/>
        </p:nvGrpSpPr>
        <p:grpSpPr>
          <a:xfrm>
            <a:off x="5239657" y="3085230"/>
            <a:ext cx="3425390" cy="3045988"/>
            <a:chOff x="4842951" y="3075449"/>
            <a:chExt cx="2506085" cy="2228508"/>
          </a:xfrm>
        </p:grpSpPr>
        <p:grpSp>
          <p:nvGrpSpPr>
            <p:cNvPr id="8" name="组合 13">
              <a:extLst>
                <a:ext uri="{FF2B5EF4-FFF2-40B4-BE49-F238E27FC236}">
                  <a16:creationId xmlns:a16="http://schemas.microsoft.com/office/drawing/2014/main" id="{C83F664B-5961-4F3D-AA6B-1AC7587655DC}"/>
                </a:ext>
              </a:extLst>
            </p:cNvPr>
            <p:cNvGrpSpPr/>
            <p:nvPr/>
          </p:nvGrpSpPr>
          <p:grpSpPr>
            <a:xfrm>
              <a:off x="4842951" y="3075449"/>
              <a:ext cx="2506085" cy="2228508"/>
              <a:chOff x="3949950" y="1935228"/>
              <a:chExt cx="4292100" cy="3816694"/>
            </a:xfrm>
          </p:grpSpPr>
          <p:sp>
            <p:nvSpPr>
              <p:cNvPr id="18" name="íṡľíḍè-Freeform 45">
                <a:extLst>
                  <a:ext uri="{FF2B5EF4-FFF2-40B4-BE49-F238E27FC236}">
                    <a16:creationId xmlns:a16="http://schemas.microsoft.com/office/drawing/2014/main" id="{E2B94D86-1797-447E-ADB9-CAA2CEF33527}"/>
                  </a:ext>
                </a:extLst>
              </p:cNvPr>
              <p:cNvSpPr>
                <a:spLocks/>
              </p:cNvSpPr>
              <p:nvPr/>
            </p:nvSpPr>
            <p:spPr bwMode="auto">
              <a:xfrm>
                <a:off x="6856115" y="2914246"/>
                <a:ext cx="639249" cy="929328"/>
              </a:xfrm>
              <a:custGeom>
                <a:avLst/>
                <a:gdLst>
                  <a:gd name="T0" fmla="*/ 476 w 476"/>
                  <a:gd name="T1" fmla="*/ 0 h 692"/>
                  <a:gd name="T2" fmla="*/ 0 w 476"/>
                  <a:gd name="T3" fmla="*/ 559 h 692"/>
                  <a:gd name="T4" fmla="*/ 78 w 476"/>
                  <a:gd name="T5" fmla="*/ 692 h 692"/>
                  <a:gd name="T6" fmla="*/ 476 w 476"/>
                  <a:gd name="T7" fmla="*/ 0 h 692"/>
                </a:gdLst>
                <a:ahLst/>
                <a:cxnLst>
                  <a:cxn ang="0">
                    <a:pos x="T0" y="T1"/>
                  </a:cxn>
                  <a:cxn ang="0">
                    <a:pos x="T2" y="T3"/>
                  </a:cxn>
                  <a:cxn ang="0">
                    <a:pos x="T4" y="T5"/>
                  </a:cxn>
                  <a:cxn ang="0">
                    <a:pos x="T6" y="T7"/>
                  </a:cxn>
                </a:cxnLst>
                <a:rect l="0" t="0" r="r" b="b"/>
                <a:pathLst>
                  <a:path w="476" h="692">
                    <a:moveTo>
                      <a:pt x="476" y="0"/>
                    </a:moveTo>
                    <a:lnTo>
                      <a:pt x="0" y="559"/>
                    </a:lnTo>
                    <a:lnTo>
                      <a:pt x="78" y="692"/>
                    </a:lnTo>
                    <a:lnTo>
                      <a:pt x="4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íṡľíḍè-Freeform 46">
                <a:extLst>
                  <a:ext uri="{FF2B5EF4-FFF2-40B4-BE49-F238E27FC236}">
                    <a16:creationId xmlns:a16="http://schemas.microsoft.com/office/drawing/2014/main" id="{5CCD5FA4-8D8B-4824-AB43-C95B011D254D}"/>
                  </a:ext>
                </a:extLst>
              </p:cNvPr>
              <p:cNvSpPr>
                <a:spLocks/>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íṡľíḍè-Freeform 47">
                <a:extLst>
                  <a:ext uri="{FF2B5EF4-FFF2-40B4-BE49-F238E27FC236}">
                    <a16:creationId xmlns:a16="http://schemas.microsoft.com/office/drawing/2014/main" id="{36BAA863-D90B-40F8-B28B-9C7D4FF328BB}"/>
                  </a:ext>
                </a:extLst>
              </p:cNvPr>
              <p:cNvSpPr>
                <a:spLocks/>
              </p:cNvSpPr>
              <p:nvPr/>
            </p:nvSpPr>
            <p:spPr bwMode="auto">
              <a:xfrm>
                <a:off x="6528433" y="4412990"/>
                <a:ext cx="102065" cy="181300"/>
              </a:xfrm>
              <a:custGeom>
                <a:avLst/>
                <a:gdLst>
                  <a:gd name="T0" fmla="*/ 76 w 76"/>
                  <a:gd name="T1" fmla="*/ 0 h 135"/>
                  <a:gd name="T2" fmla="*/ 0 w 76"/>
                  <a:gd name="T3" fmla="*/ 135 h 135"/>
                  <a:gd name="T4" fmla="*/ 76 w 76"/>
                  <a:gd name="T5" fmla="*/ 0 h 135"/>
                  <a:gd name="T6" fmla="*/ 76 w 76"/>
                  <a:gd name="T7" fmla="*/ 0 h 135"/>
                </a:gdLst>
                <a:ahLst/>
                <a:cxnLst>
                  <a:cxn ang="0">
                    <a:pos x="T0" y="T1"/>
                  </a:cxn>
                  <a:cxn ang="0">
                    <a:pos x="T2" y="T3"/>
                  </a:cxn>
                  <a:cxn ang="0">
                    <a:pos x="T4" y="T5"/>
                  </a:cxn>
                  <a:cxn ang="0">
                    <a:pos x="T6" y="T7"/>
                  </a:cxn>
                </a:cxnLst>
                <a:rect l="0" t="0" r="r" b="b"/>
                <a:pathLst>
                  <a:path w="76" h="135">
                    <a:moveTo>
                      <a:pt x="76" y="0"/>
                    </a:moveTo>
                    <a:lnTo>
                      <a:pt x="0" y="135"/>
                    </a:lnTo>
                    <a:lnTo>
                      <a:pt x="76" y="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íṡľíḍè-Freeform 48">
                <a:extLst>
                  <a:ext uri="{FF2B5EF4-FFF2-40B4-BE49-F238E27FC236}">
                    <a16:creationId xmlns:a16="http://schemas.microsoft.com/office/drawing/2014/main" id="{53712832-650F-4DEC-B3D4-65BBE822C495}"/>
                  </a:ext>
                </a:extLst>
              </p:cNvPr>
              <p:cNvSpPr>
                <a:spLocks/>
              </p:cNvSpPr>
              <p:nvPr/>
            </p:nvSpPr>
            <p:spPr bwMode="auto">
              <a:xfrm>
                <a:off x="6528433" y="4412990"/>
                <a:ext cx="1071682" cy="181300"/>
              </a:xfrm>
              <a:custGeom>
                <a:avLst/>
                <a:gdLst>
                  <a:gd name="T0" fmla="*/ 76 w 798"/>
                  <a:gd name="T1" fmla="*/ 0 h 135"/>
                  <a:gd name="T2" fmla="*/ 0 w 798"/>
                  <a:gd name="T3" fmla="*/ 135 h 135"/>
                  <a:gd name="T4" fmla="*/ 798 w 798"/>
                  <a:gd name="T5" fmla="*/ 135 h 135"/>
                  <a:gd name="T6" fmla="*/ 76 w 798"/>
                  <a:gd name="T7" fmla="*/ 0 h 135"/>
                </a:gdLst>
                <a:ahLst/>
                <a:cxnLst>
                  <a:cxn ang="0">
                    <a:pos x="T0" y="T1"/>
                  </a:cxn>
                  <a:cxn ang="0">
                    <a:pos x="T2" y="T3"/>
                  </a:cxn>
                  <a:cxn ang="0">
                    <a:pos x="T4" y="T5"/>
                  </a:cxn>
                  <a:cxn ang="0">
                    <a:pos x="T6" y="T7"/>
                  </a:cxn>
                </a:cxnLst>
                <a:rect l="0" t="0" r="r" b="b"/>
                <a:pathLst>
                  <a:path w="798" h="135">
                    <a:moveTo>
                      <a:pt x="76" y="0"/>
                    </a:moveTo>
                    <a:lnTo>
                      <a:pt x="0" y="135"/>
                    </a:lnTo>
                    <a:lnTo>
                      <a:pt x="798" y="135"/>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íṡľíḍè-Freeform 49">
                <a:extLst>
                  <a:ext uri="{FF2B5EF4-FFF2-40B4-BE49-F238E27FC236}">
                    <a16:creationId xmlns:a16="http://schemas.microsoft.com/office/drawing/2014/main" id="{5FFAEE44-72ED-477C-96B6-8DE88784A2A3}"/>
                  </a:ext>
                </a:extLst>
              </p:cNvPr>
              <p:cNvSpPr>
                <a:spLocks/>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íṡľíḍè-Freeform 50">
                <a:extLst>
                  <a:ext uri="{FF2B5EF4-FFF2-40B4-BE49-F238E27FC236}">
                    <a16:creationId xmlns:a16="http://schemas.microsoft.com/office/drawing/2014/main" id="{A3F30DC0-361B-4D05-8779-350BBE48DB6C}"/>
                  </a:ext>
                </a:extLst>
              </p:cNvPr>
              <p:cNvSpPr>
                <a:spLocks/>
              </p:cNvSpPr>
              <p:nvPr/>
            </p:nvSpPr>
            <p:spPr bwMode="auto">
              <a:xfrm>
                <a:off x="5663567" y="4594289"/>
                <a:ext cx="206816" cy="0"/>
              </a:xfrm>
              <a:custGeom>
                <a:avLst/>
                <a:gdLst>
                  <a:gd name="T0" fmla="*/ 154 w 154"/>
                  <a:gd name="T1" fmla="*/ 0 w 154"/>
                  <a:gd name="T2" fmla="*/ 154 w 154"/>
                  <a:gd name="T3" fmla="*/ 154 w 154"/>
                </a:gdLst>
                <a:ahLst/>
                <a:cxnLst>
                  <a:cxn ang="0">
                    <a:pos x="T0" y="0"/>
                  </a:cxn>
                  <a:cxn ang="0">
                    <a:pos x="T1" y="0"/>
                  </a:cxn>
                  <a:cxn ang="0">
                    <a:pos x="T2" y="0"/>
                  </a:cxn>
                  <a:cxn ang="0">
                    <a:pos x="T3" y="0"/>
                  </a:cxn>
                </a:cxnLst>
                <a:rect l="0" t="0" r="r" b="b"/>
                <a:pathLst>
                  <a:path w="154">
                    <a:moveTo>
                      <a:pt x="154" y="0"/>
                    </a:moveTo>
                    <a:lnTo>
                      <a:pt x="0" y="0"/>
                    </a:lnTo>
                    <a:lnTo>
                      <a:pt x="154" y="0"/>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íṡľíḍè-Freeform 51">
                <a:extLst>
                  <a:ext uri="{FF2B5EF4-FFF2-40B4-BE49-F238E27FC236}">
                    <a16:creationId xmlns:a16="http://schemas.microsoft.com/office/drawing/2014/main" id="{217FE1EC-DBBE-4BB4-86CF-2C4DFCDE774D}"/>
                  </a:ext>
                </a:extLst>
              </p:cNvPr>
              <p:cNvSpPr>
                <a:spLocks/>
              </p:cNvSpPr>
              <p:nvPr/>
            </p:nvSpPr>
            <p:spPr bwMode="auto">
              <a:xfrm>
                <a:off x="5663567" y="4594289"/>
                <a:ext cx="534498" cy="927986"/>
              </a:xfrm>
              <a:custGeom>
                <a:avLst/>
                <a:gdLst>
                  <a:gd name="T0" fmla="*/ 0 w 398"/>
                  <a:gd name="T1" fmla="*/ 0 h 691"/>
                  <a:gd name="T2" fmla="*/ 5 w 398"/>
                  <a:gd name="T3" fmla="*/ 7 h 691"/>
                  <a:gd name="T4" fmla="*/ 398 w 398"/>
                  <a:gd name="T5" fmla="*/ 691 h 691"/>
                  <a:gd name="T6" fmla="*/ 154 w 398"/>
                  <a:gd name="T7" fmla="*/ 0 h 691"/>
                  <a:gd name="T8" fmla="*/ 0 w 398"/>
                  <a:gd name="T9" fmla="*/ 0 h 691"/>
                </a:gdLst>
                <a:ahLst/>
                <a:cxnLst>
                  <a:cxn ang="0">
                    <a:pos x="T0" y="T1"/>
                  </a:cxn>
                  <a:cxn ang="0">
                    <a:pos x="T2" y="T3"/>
                  </a:cxn>
                  <a:cxn ang="0">
                    <a:pos x="T4" y="T5"/>
                  </a:cxn>
                  <a:cxn ang="0">
                    <a:pos x="T6" y="T7"/>
                  </a:cxn>
                  <a:cxn ang="0">
                    <a:pos x="T8" y="T9"/>
                  </a:cxn>
                </a:cxnLst>
                <a:rect l="0" t="0" r="r" b="b"/>
                <a:pathLst>
                  <a:path w="398" h="691">
                    <a:moveTo>
                      <a:pt x="0" y="0"/>
                    </a:moveTo>
                    <a:lnTo>
                      <a:pt x="5" y="7"/>
                    </a:lnTo>
                    <a:lnTo>
                      <a:pt x="398" y="691"/>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íṡľíḍè-Freeform 52">
                <a:extLst>
                  <a:ext uri="{FF2B5EF4-FFF2-40B4-BE49-F238E27FC236}">
                    <a16:creationId xmlns:a16="http://schemas.microsoft.com/office/drawing/2014/main" id="{036B11F7-3821-4A4F-8C34-6277DA08776F}"/>
                  </a:ext>
                </a:extLst>
              </p:cNvPr>
              <p:cNvSpPr>
                <a:spLocks/>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íṡľíḍè-Freeform 53">
                <a:extLst>
                  <a:ext uri="{FF2B5EF4-FFF2-40B4-BE49-F238E27FC236}">
                    <a16:creationId xmlns:a16="http://schemas.microsoft.com/office/drawing/2014/main" id="{A7822E13-5973-4AD7-A563-39C6D0DFF0F9}"/>
                  </a:ext>
                </a:extLst>
              </p:cNvPr>
              <p:cNvSpPr>
                <a:spLocks/>
              </p:cNvSpPr>
              <p:nvPr/>
            </p:nvSpPr>
            <p:spPr bwMode="auto">
              <a:xfrm>
                <a:off x="4693950" y="3843574"/>
                <a:ext cx="639249" cy="927986"/>
              </a:xfrm>
              <a:custGeom>
                <a:avLst/>
                <a:gdLst>
                  <a:gd name="T0" fmla="*/ 400 w 476"/>
                  <a:gd name="T1" fmla="*/ 0 h 691"/>
                  <a:gd name="T2" fmla="*/ 0 w 476"/>
                  <a:gd name="T3" fmla="*/ 691 h 691"/>
                  <a:gd name="T4" fmla="*/ 400 w 476"/>
                  <a:gd name="T5" fmla="*/ 0 h 691"/>
                  <a:gd name="T6" fmla="*/ 476 w 476"/>
                  <a:gd name="T7" fmla="*/ 132 h 691"/>
                  <a:gd name="T8" fmla="*/ 476 w 476"/>
                  <a:gd name="T9" fmla="*/ 132 h 691"/>
                  <a:gd name="T10" fmla="*/ 400 w 476"/>
                  <a:gd name="T11" fmla="*/ 0 h 691"/>
                </a:gdLst>
                <a:ahLst/>
                <a:cxnLst>
                  <a:cxn ang="0">
                    <a:pos x="T0" y="T1"/>
                  </a:cxn>
                  <a:cxn ang="0">
                    <a:pos x="T2" y="T3"/>
                  </a:cxn>
                  <a:cxn ang="0">
                    <a:pos x="T4" y="T5"/>
                  </a:cxn>
                  <a:cxn ang="0">
                    <a:pos x="T6" y="T7"/>
                  </a:cxn>
                  <a:cxn ang="0">
                    <a:pos x="T8" y="T9"/>
                  </a:cxn>
                  <a:cxn ang="0">
                    <a:pos x="T10" y="T11"/>
                  </a:cxn>
                </a:cxnLst>
                <a:rect l="0" t="0" r="r" b="b"/>
                <a:pathLst>
                  <a:path w="476" h="691">
                    <a:moveTo>
                      <a:pt x="400" y="0"/>
                    </a:moveTo>
                    <a:lnTo>
                      <a:pt x="0" y="691"/>
                    </a:lnTo>
                    <a:lnTo>
                      <a:pt x="400" y="0"/>
                    </a:lnTo>
                    <a:lnTo>
                      <a:pt x="476" y="132"/>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íṡľíḍè-Freeform 54">
                <a:extLst>
                  <a:ext uri="{FF2B5EF4-FFF2-40B4-BE49-F238E27FC236}">
                    <a16:creationId xmlns:a16="http://schemas.microsoft.com/office/drawing/2014/main" id="{8FDF3F60-BC01-4DD7-B25C-0ADC4DDD3917}"/>
                  </a:ext>
                </a:extLst>
              </p:cNvPr>
              <p:cNvSpPr>
                <a:spLocks/>
              </p:cNvSpPr>
              <p:nvPr/>
            </p:nvSpPr>
            <p:spPr bwMode="auto">
              <a:xfrm>
                <a:off x="4693950" y="3843574"/>
                <a:ext cx="639249" cy="927986"/>
              </a:xfrm>
              <a:custGeom>
                <a:avLst/>
                <a:gdLst>
                  <a:gd name="T0" fmla="*/ 400 w 476"/>
                  <a:gd name="T1" fmla="*/ 0 h 691"/>
                  <a:gd name="T2" fmla="*/ 0 w 476"/>
                  <a:gd name="T3" fmla="*/ 691 h 691"/>
                  <a:gd name="T4" fmla="*/ 476 w 476"/>
                  <a:gd name="T5" fmla="*/ 132 h 691"/>
                  <a:gd name="T6" fmla="*/ 400 w 476"/>
                  <a:gd name="T7" fmla="*/ 0 h 691"/>
                </a:gdLst>
                <a:ahLst/>
                <a:cxnLst>
                  <a:cxn ang="0">
                    <a:pos x="T0" y="T1"/>
                  </a:cxn>
                  <a:cxn ang="0">
                    <a:pos x="T2" y="T3"/>
                  </a:cxn>
                  <a:cxn ang="0">
                    <a:pos x="T4" y="T5"/>
                  </a:cxn>
                  <a:cxn ang="0">
                    <a:pos x="T6" y="T7"/>
                  </a:cxn>
                </a:cxnLst>
                <a:rect l="0" t="0" r="r" b="b"/>
                <a:pathLst>
                  <a:path w="476" h="691">
                    <a:moveTo>
                      <a:pt x="400" y="0"/>
                    </a:moveTo>
                    <a:lnTo>
                      <a:pt x="0" y="691"/>
                    </a:lnTo>
                    <a:lnTo>
                      <a:pt x="476" y="132"/>
                    </a:lnTo>
                    <a:lnTo>
                      <a:pt x="4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íṡľíḍè-Freeform 55">
                <a:extLst>
                  <a:ext uri="{FF2B5EF4-FFF2-40B4-BE49-F238E27FC236}">
                    <a16:creationId xmlns:a16="http://schemas.microsoft.com/office/drawing/2014/main" id="{C0EDF277-6216-461E-B280-D5A31B672D5F}"/>
                  </a:ext>
                </a:extLst>
              </p:cNvPr>
              <p:cNvSpPr>
                <a:spLocks/>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íṡľíḍè-Freeform 56">
                <a:extLst>
                  <a:ext uri="{FF2B5EF4-FFF2-40B4-BE49-F238E27FC236}">
                    <a16:creationId xmlns:a16="http://schemas.microsoft.com/office/drawing/2014/main" id="{73C45622-DA47-413B-AA6F-4E444C91889E}"/>
                  </a:ext>
                </a:extLst>
              </p:cNvPr>
              <p:cNvSpPr>
                <a:spLocks/>
              </p:cNvSpPr>
              <p:nvPr/>
            </p:nvSpPr>
            <p:spPr bwMode="auto">
              <a:xfrm>
                <a:off x="5558816" y="3095545"/>
                <a:ext cx="104751" cy="178614"/>
              </a:xfrm>
              <a:custGeom>
                <a:avLst/>
                <a:gdLst>
                  <a:gd name="T0" fmla="*/ 78 w 78"/>
                  <a:gd name="T1" fmla="*/ 0 h 133"/>
                  <a:gd name="T2" fmla="*/ 0 w 78"/>
                  <a:gd name="T3" fmla="*/ 133 h 133"/>
                  <a:gd name="T4" fmla="*/ 0 w 78"/>
                  <a:gd name="T5" fmla="*/ 133 h 133"/>
                  <a:gd name="T6" fmla="*/ 78 w 78"/>
                  <a:gd name="T7" fmla="*/ 0 h 133"/>
                </a:gdLst>
                <a:ahLst/>
                <a:cxnLst>
                  <a:cxn ang="0">
                    <a:pos x="T0" y="T1"/>
                  </a:cxn>
                  <a:cxn ang="0">
                    <a:pos x="T2" y="T3"/>
                  </a:cxn>
                  <a:cxn ang="0">
                    <a:pos x="T4" y="T5"/>
                  </a:cxn>
                  <a:cxn ang="0">
                    <a:pos x="T6" y="T7"/>
                  </a:cxn>
                </a:cxnLst>
                <a:rect l="0" t="0" r="r" b="b"/>
                <a:pathLst>
                  <a:path w="78" h="133">
                    <a:moveTo>
                      <a:pt x="78" y="0"/>
                    </a:moveTo>
                    <a:lnTo>
                      <a:pt x="0" y="133"/>
                    </a:lnTo>
                    <a:lnTo>
                      <a:pt x="0" y="133"/>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îŝḷîḓé-Freeform 57">
                <a:extLst>
                  <a:ext uri="{FF2B5EF4-FFF2-40B4-BE49-F238E27FC236}">
                    <a16:creationId xmlns:a16="http://schemas.microsoft.com/office/drawing/2014/main" id="{927C2526-86A5-4780-8FF5-B795E99395CF}"/>
                  </a:ext>
                </a:extLst>
              </p:cNvPr>
              <p:cNvSpPr>
                <a:spLocks/>
              </p:cNvSpPr>
              <p:nvPr/>
            </p:nvSpPr>
            <p:spPr bwMode="auto">
              <a:xfrm>
                <a:off x="4589199" y="3095545"/>
                <a:ext cx="1074368" cy="178614"/>
              </a:xfrm>
              <a:custGeom>
                <a:avLst/>
                <a:gdLst>
                  <a:gd name="T0" fmla="*/ 800 w 800"/>
                  <a:gd name="T1" fmla="*/ 0 h 133"/>
                  <a:gd name="T2" fmla="*/ 0 w 800"/>
                  <a:gd name="T3" fmla="*/ 0 h 133"/>
                  <a:gd name="T4" fmla="*/ 722 w 800"/>
                  <a:gd name="T5" fmla="*/ 133 h 133"/>
                  <a:gd name="T6" fmla="*/ 800 w 800"/>
                  <a:gd name="T7" fmla="*/ 0 h 133"/>
                </a:gdLst>
                <a:ahLst/>
                <a:cxnLst>
                  <a:cxn ang="0">
                    <a:pos x="T0" y="T1"/>
                  </a:cxn>
                  <a:cxn ang="0">
                    <a:pos x="T2" y="T3"/>
                  </a:cxn>
                  <a:cxn ang="0">
                    <a:pos x="T4" y="T5"/>
                  </a:cxn>
                  <a:cxn ang="0">
                    <a:pos x="T6" y="T7"/>
                  </a:cxn>
                </a:cxnLst>
                <a:rect l="0" t="0" r="r" b="b"/>
                <a:pathLst>
                  <a:path w="800" h="133">
                    <a:moveTo>
                      <a:pt x="800" y="0"/>
                    </a:moveTo>
                    <a:lnTo>
                      <a:pt x="0" y="0"/>
                    </a:lnTo>
                    <a:lnTo>
                      <a:pt x="722" y="133"/>
                    </a:lnTo>
                    <a:lnTo>
                      <a:pt x="8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îŝḷîḓé-Freeform 58">
                <a:extLst>
                  <a:ext uri="{FF2B5EF4-FFF2-40B4-BE49-F238E27FC236}">
                    <a16:creationId xmlns:a16="http://schemas.microsoft.com/office/drawing/2014/main" id="{3E4E7E3A-CB14-4BF3-8B5E-E67B4175A8AE}"/>
                  </a:ext>
                </a:extLst>
              </p:cNvPr>
              <p:cNvSpPr>
                <a:spLocks/>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îŝḷîḓé-Freeform 59">
                <a:extLst>
                  <a:ext uri="{FF2B5EF4-FFF2-40B4-BE49-F238E27FC236}">
                    <a16:creationId xmlns:a16="http://schemas.microsoft.com/office/drawing/2014/main" id="{204C73A5-BA34-4221-9B90-B6B659E1B6BD}"/>
                  </a:ext>
                </a:extLst>
              </p:cNvPr>
              <p:cNvSpPr>
                <a:spLocks/>
              </p:cNvSpPr>
              <p:nvPr/>
            </p:nvSpPr>
            <p:spPr bwMode="auto">
              <a:xfrm>
                <a:off x="6321617" y="3095545"/>
                <a:ext cx="206816" cy="0"/>
              </a:xfrm>
              <a:custGeom>
                <a:avLst/>
                <a:gdLst>
                  <a:gd name="T0" fmla="*/ 0 w 154"/>
                  <a:gd name="T1" fmla="*/ 0 w 154"/>
                  <a:gd name="T2" fmla="*/ 154 w 154"/>
                  <a:gd name="T3" fmla="*/ 0 w 154"/>
                </a:gdLst>
                <a:ahLst/>
                <a:cxnLst>
                  <a:cxn ang="0">
                    <a:pos x="T0" y="0"/>
                  </a:cxn>
                  <a:cxn ang="0">
                    <a:pos x="T1" y="0"/>
                  </a:cxn>
                  <a:cxn ang="0">
                    <a:pos x="T2" y="0"/>
                  </a:cxn>
                  <a:cxn ang="0">
                    <a:pos x="T3" y="0"/>
                  </a:cxn>
                </a:cxnLst>
                <a:rect l="0" t="0" r="r" b="b"/>
                <a:pathLst>
                  <a:path w="154">
                    <a:moveTo>
                      <a:pt x="0" y="0"/>
                    </a:moveTo>
                    <a:lnTo>
                      <a:pt x="0" y="0"/>
                    </a:lnTo>
                    <a:lnTo>
                      <a:pt x="1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îŝḷîḓé-Freeform 60">
                <a:extLst>
                  <a:ext uri="{FF2B5EF4-FFF2-40B4-BE49-F238E27FC236}">
                    <a16:creationId xmlns:a16="http://schemas.microsoft.com/office/drawing/2014/main" id="{85924CF0-AD1C-4E65-8D37-C1169F454F22}"/>
                  </a:ext>
                </a:extLst>
              </p:cNvPr>
              <p:cNvSpPr>
                <a:spLocks/>
              </p:cNvSpPr>
              <p:nvPr/>
            </p:nvSpPr>
            <p:spPr bwMode="auto">
              <a:xfrm>
                <a:off x="5991249" y="2167560"/>
                <a:ext cx="537184" cy="927986"/>
              </a:xfrm>
              <a:custGeom>
                <a:avLst/>
                <a:gdLst>
                  <a:gd name="T0" fmla="*/ 0 w 400"/>
                  <a:gd name="T1" fmla="*/ 0 h 691"/>
                  <a:gd name="T2" fmla="*/ 246 w 400"/>
                  <a:gd name="T3" fmla="*/ 691 h 691"/>
                  <a:gd name="T4" fmla="*/ 400 w 400"/>
                  <a:gd name="T5" fmla="*/ 691 h 691"/>
                  <a:gd name="T6" fmla="*/ 182 w 400"/>
                  <a:gd name="T7" fmla="*/ 315 h 691"/>
                  <a:gd name="T8" fmla="*/ 0 w 400"/>
                  <a:gd name="T9" fmla="*/ 0 h 691"/>
                </a:gdLst>
                <a:ahLst/>
                <a:cxnLst>
                  <a:cxn ang="0">
                    <a:pos x="T0" y="T1"/>
                  </a:cxn>
                  <a:cxn ang="0">
                    <a:pos x="T2" y="T3"/>
                  </a:cxn>
                  <a:cxn ang="0">
                    <a:pos x="T4" y="T5"/>
                  </a:cxn>
                  <a:cxn ang="0">
                    <a:pos x="T6" y="T7"/>
                  </a:cxn>
                  <a:cxn ang="0">
                    <a:pos x="T8" y="T9"/>
                  </a:cxn>
                </a:cxnLst>
                <a:rect l="0" t="0" r="r" b="b"/>
                <a:pathLst>
                  <a:path w="400" h="691">
                    <a:moveTo>
                      <a:pt x="0" y="0"/>
                    </a:moveTo>
                    <a:lnTo>
                      <a:pt x="246" y="691"/>
                    </a:lnTo>
                    <a:lnTo>
                      <a:pt x="400" y="691"/>
                    </a:lnTo>
                    <a:lnTo>
                      <a:pt x="182" y="3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îŝḷîḓé-Freeform 61">
                <a:extLst>
                  <a:ext uri="{FF2B5EF4-FFF2-40B4-BE49-F238E27FC236}">
                    <a16:creationId xmlns:a16="http://schemas.microsoft.com/office/drawing/2014/main" id="{A37BF017-66C0-4268-9191-3F3DE66C5148}"/>
                  </a:ext>
                </a:extLst>
              </p:cNvPr>
              <p:cNvSpPr>
                <a:spLocks/>
              </p:cNvSpPr>
              <p:nvPr/>
            </p:nvSpPr>
            <p:spPr bwMode="auto">
              <a:xfrm>
                <a:off x="4182282" y="1935228"/>
                <a:ext cx="2346151" cy="1404736"/>
              </a:xfrm>
              <a:custGeom>
                <a:avLst/>
                <a:gdLst>
                  <a:gd name="T0" fmla="*/ 569 w 738"/>
                  <a:gd name="T1" fmla="*/ 73 h 442"/>
                  <a:gd name="T2" fmla="*/ 438 w 738"/>
                  <a:gd name="T3" fmla="*/ 0 h 442"/>
                  <a:gd name="T4" fmla="*/ 335 w 738"/>
                  <a:gd name="T5" fmla="*/ 0 h 442"/>
                  <a:gd name="T6" fmla="*/ 215 w 738"/>
                  <a:gd name="T7" fmla="*/ 69 h 442"/>
                  <a:gd name="T8" fmla="*/ 0 w 738"/>
                  <a:gd name="T9" fmla="*/ 442 h 442"/>
                  <a:gd name="T10" fmla="*/ 128 w 738"/>
                  <a:gd name="T11" fmla="*/ 365 h 442"/>
                  <a:gd name="T12" fmla="*/ 738 w 738"/>
                  <a:gd name="T13" fmla="*/ 365 h 442"/>
                  <a:gd name="T14" fmla="*/ 569 w 738"/>
                  <a:gd name="T15" fmla="*/ 73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569" y="73"/>
                    </a:moveTo>
                    <a:cubicBezTo>
                      <a:pt x="542" y="29"/>
                      <a:pt x="493" y="0"/>
                      <a:pt x="438" y="0"/>
                    </a:cubicBezTo>
                    <a:cubicBezTo>
                      <a:pt x="335" y="0"/>
                      <a:pt x="335" y="0"/>
                      <a:pt x="335" y="0"/>
                    </a:cubicBezTo>
                    <a:cubicBezTo>
                      <a:pt x="291" y="0"/>
                      <a:pt x="237" y="31"/>
                      <a:pt x="215" y="69"/>
                    </a:cubicBezTo>
                    <a:cubicBezTo>
                      <a:pt x="0" y="442"/>
                      <a:pt x="0" y="442"/>
                      <a:pt x="0" y="442"/>
                    </a:cubicBezTo>
                    <a:cubicBezTo>
                      <a:pt x="28" y="394"/>
                      <a:pt x="77" y="367"/>
                      <a:pt x="128" y="365"/>
                    </a:cubicBezTo>
                    <a:cubicBezTo>
                      <a:pt x="738" y="365"/>
                      <a:pt x="738" y="365"/>
                      <a:pt x="738" y="365"/>
                    </a:cubicBezTo>
                    <a:cubicBezTo>
                      <a:pt x="569" y="73"/>
                      <a:pt x="569" y="73"/>
                      <a:pt x="569" y="73"/>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îŝḷîḓé-Freeform 64">
                <a:extLst>
                  <a:ext uri="{FF2B5EF4-FFF2-40B4-BE49-F238E27FC236}">
                    <a16:creationId xmlns:a16="http://schemas.microsoft.com/office/drawing/2014/main" id="{5A804456-77D5-4C88-A634-FD26BB41A756}"/>
                  </a:ext>
                </a:extLst>
              </p:cNvPr>
              <p:cNvSpPr>
                <a:spLocks/>
              </p:cNvSpPr>
              <p:nvPr/>
            </p:nvSpPr>
            <p:spPr bwMode="auto">
              <a:xfrm>
                <a:off x="5574932" y="1935228"/>
                <a:ext cx="1999668" cy="1908347"/>
              </a:xfrm>
              <a:custGeom>
                <a:avLst/>
                <a:gdLst>
                  <a:gd name="T0" fmla="*/ 604 w 629"/>
                  <a:gd name="T1" fmla="*/ 308 h 600"/>
                  <a:gd name="T2" fmla="*/ 602 w 629"/>
                  <a:gd name="T3" fmla="*/ 158 h 600"/>
                  <a:gd name="T4" fmla="*/ 550 w 629"/>
                  <a:gd name="T5" fmla="*/ 69 h 600"/>
                  <a:gd name="T6" fmla="*/ 430 w 629"/>
                  <a:gd name="T7" fmla="*/ 0 h 600"/>
                  <a:gd name="T8" fmla="*/ 0 w 629"/>
                  <a:gd name="T9" fmla="*/ 0 h 600"/>
                  <a:gd name="T10" fmla="*/ 131 w 629"/>
                  <a:gd name="T11" fmla="*/ 73 h 600"/>
                  <a:gd name="T12" fmla="*/ 436 w 629"/>
                  <a:gd name="T13" fmla="*/ 600 h 600"/>
                  <a:gd name="T14" fmla="*/ 604 w 629"/>
                  <a:gd name="T15" fmla="*/ 308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9" h="600">
                    <a:moveTo>
                      <a:pt x="604" y="308"/>
                    </a:moveTo>
                    <a:cubicBezTo>
                      <a:pt x="628" y="262"/>
                      <a:pt x="629" y="206"/>
                      <a:pt x="602" y="158"/>
                    </a:cubicBezTo>
                    <a:cubicBezTo>
                      <a:pt x="550" y="69"/>
                      <a:pt x="550" y="69"/>
                      <a:pt x="550" y="69"/>
                    </a:cubicBezTo>
                    <a:cubicBezTo>
                      <a:pt x="528" y="31"/>
                      <a:pt x="474" y="0"/>
                      <a:pt x="430" y="0"/>
                    </a:cubicBezTo>
                    <a:cubicBezTo>
                      <a:pt x="0" y="0"/>
                      <a:pt x="0" y="0"/>
                      <a:pt x="0" y="0"/>
                    </a:cubicBezTo>
                    <a:cubicBezTo>
                      <a:pt x="55" y="0"/>
                      <a:pt x="104" y="29"/>
                      <a:pt x="131" y="73"/>
                    </a:cubicBezTo>
                    <a:cubicBezTo>
                      <a:pt x="436" y="600"/>
                      <a:pt x="436" y="600"/>
                      <a:pt x="436" y="600"/>
                    </a:cubicBezTo>
                    <a:cubicBezTo>
                      <a:pt x="604" y="308"/>
                      <a:pt x="604" y="308"/>
                      <a:pt x="604" y="308"/>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îŝḷîḓé-Freeform 67">
                <a:extLst>
                  <a:ext uri="{FF2B5EF4-FFF2-40B4-BE49-F238E27FC236}">
                    <a16:creationId xmlns:a16="http://schemas.microsoft.com/office/drawing/2014/main" id="{0FE7E7EC-14F1-4AA0-B9D5-C416DE61037D}"/>
                  </a:ext>
                </a:extLst>
              </p:cNvPr>
              <p:cNvSpPr>
                <a:spLocks/>
              </p:cNvSpPr>
              <p:nvPr/>
            </p:nvSpPr>
            <p:spPr bwMode="auto">
              <a:xfrm>
                <a:off x="6528433" y="2437495"/>
                <a:ext cx="1713617" cy="2156794"/>
              </a:xfrm>
              <a:custGeom>
                <a:avLst/>
                <a:gdLst>
                  <a:gd name="T0" fmla="*/ 337 w 539"/>
                  <a:gd name="T1" fmla="*/ 678 h 678"/>
                  <a:gd name="T2" fmla="*/ 466 w 539"/>
                  <a:gd name="T3" fmla="*/ 600 h 678"/>
                  <a:gd name="T4" fmla="*/ 517 w 539"/>
                  <a:gd name="T5" fmla="*/ 511 h 678"/>
                  <a:gd name="T6" fmla="*/ 517 w 539"/>
                  <a:gd name="T7" fmla="*/ 373 h 678"/>
                  <a:gd name="T8" fmla="*/ 302 w 539"/>
                  <a:gd name="T9" fmla="*/ 0 h 678"/>
                  <a:gd name="T10" fmla="*/ 304 w 539"/>
                  <a:gd name="T11" fmla="*/ 150 h 678"/>
                  <a:gd name="T12" fmla="*/ 0 w 539"/>
                  <a:gd name="T13" fmla="*/ 678 h 678"/>
                  <a:gd name="T14" fmla="*/ 337 w 539"/>
                  <a:gd name="T15" fmla="*/ 678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8">
                    <a:moveTo>
                      <a:pt x="337" y="678"/>
                    </a:moveTo>
                    <a:cubicBezTo>
                      <a:pt x="389" y="676"/>
                      <a:pt x="438" y="648"/>
                      <a:pt x="466" y="600"/>
                    </a:cubicBezTo>
                    <a:cubicBezTo>
                      <a:pt x="517" y="511"/>
                      <a:pt x="517" y="511"/>
                      <a:pt x="517" y="511"/>
                    </a:cubicBezTo>
                    <a:cubicBezTo>
                      <a:pt x="539" y="473"/>
                      <a:pt x="539" y="411"/>
                      <a:pt x="517" y="373"/>
                    </a:cubicBezTo>
                    <a:cubicBezTo>
                      <a:pt x="302" y="0"/>
                      <a:pt x="302" y="0"/>
                      <a:pt x="302" y="0"/>
                    </a:cubicBezTo>
                    <a:cubicBezTo>
                      <a:pt x="329" y="48"/>
                      <a:pt x="328" y="104"/>
                      <a:pt x="304" y="150"/>
                    </a:cubicBezTo>
                    <a:cubicBezTo>
                      <a:pt x="0" y="678"/>
                      <a:pt x="0" y="678"/>
                      <a:pt x="0" y="678"/>
                    </a:cubicBezTo>
                    <a:cubicBezTo>
                      <a:pt x="337" y="678"/>
                      <a:pt x="337" y="678"/>
                      <a:pt x="337" y="678"/>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îŝḷîḓé-Freeform 70">
                <a:extLst>
                  <a:ext uri="{FF2B5EF4-FFF2-40B4-BE49-F238E27FC236}">
                    <a16:creationId xmlns:a16="http://schemas.microsoft.com/office/drawing/2014/main" id="{1094D447-86E0-4A27-8E8C-FB6C04FB7531}"/>
                  </a:ext>
                </a:extLst>
              </p:cNvPr>
              <p:cNvSpPr>
                <a:spLocks/>
              </p:cNvSpPr>
              <p:nvPr/>
            </p:nvSpPr>
            <p:spPr bwMode="auto">
              <a:xfrm>
                <a:off x="5663567" y="4345842"/>
                <a:ext cx="2346151" cy="1406079"/>
              </a:xfrm>
              <a:custGeom>
                <a:avLst/>
                <a:gdLst>
                  <a:gd name="T0" fmla="*/ 168 w 738"/>
                  <a:gd name="T1" fmla="*/ 370 h 442"/>
                  <a:gd name="T2" fmla="*/ 300 w 738"/>
                  <a:gd name="T3" fmla="*/ 442 h 442"/>
                  <a:gd name="T4" fmla="*/ 402 w 738"/>
                  <a:gd name="T5" fmla="*/ 442 h 442"/>
                  <a:gd name="T6" fmla="*/ 522 w 738"/>
                  <a:gd name="T7" fmla="*/ 373 h 442"/>
                  <a:gd name="T8" fmla="*/ 738 w 738"/>
                  <a:gd name="T9" fmla="*/ 0 h 442"/>
                  <a:gd name="T10" fmla="*/ 609 w 738"/>
                  <a:gd name="T11" fmla="*/ 78 h 442"/>
                  <a:gd name="T12" fmla="*/ 0 w 738"/>
                  <a:gd name="T13" fmla="*/ 78 h 442"/>
                  <a:gd name="T14" fmla="*/ 168 w 738"/>
                  <a:gd name="T15" fmla="*/ 370 h 4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8" h="442">
                    <a:moveTo>
                      <a:pt x="168" y="370"/>
                    </a:moveTo>
                    <a:cubicBezTo>
                      <a:pt x="196" y="413"/>
                      <a:pt x="244" y="442"/>
                      <a:pt x="300" y="442"/>
                    </a:cubicBezTo>
                    <a:cubicBezTo>
                      <a:pt x="402" y="442"/>
                      <a:pt x="402" y="442"/>
                      <a:pt x="402" y="442"/>
                    </a:cubicBezTo>
                    <a:cubicBezTo>
                      <a:pt x="446" y="442"/>
                      <a:pt x="500" y="411"/>
                      <a:pt x="522" y="373"/>
                    </a:cubicBezTo>
                    <a:cubicBezTo>
                      <a:pt x="738" y="0"/>
                      <a:pt x="738" y="0"/>
                      <a:pt x="738" y="0"/>
                    </a:cubicBezTo>
                    <a:cubicBezTo>
                      <a:pt x="710" y="48"/>
                      <a:pt x="661" y="76"/>
                      <a:pt x="609" y="78"/>
                    </a:cubicBezTo>
                    <a:cubicBezTo>
                      <a:pt x="0" y="78"/>
                      <a:pt x="0" y="78"/>
                      <a:pt x="0" y="78"/>
                    </a:cubicBezTo>
                    <a:cubicBezTo>
                      <a:pt x="168" y="370"/>
                      <a:pt x="168" y="370"/>
                      <a:pt x="168" y="37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îŝḷîḓé-Freeform 73">
                <a:extLst>
                  <a:ext uri="{FF2B5EF4-FFF2-40B4-BE49-F238E27FC236}">
                    <a16:creationId xmlns:a16="http://schemas.microsoft.com/office/drawing/2014/main" id="{224F498D-E9A5-4E21-86CB-1ABDACCC79F6}"/>
                  </a:ext>
                </a:extLst>
              </p:cNvPr>
              <p:cNvSpPr>
                <a:spLocks/>
              </p:cNvSpPr>
              <p:nvPr/>
            </p:nvSpPr>
            <p:spPr bwMode="auto">
              <a:xfrm>
                <a:off x="4614716" y="3843575"/>
                <a:ext cx="2002354" cy="1908347"/>
              </a:xfrm>
              <a:custGeom>
                <a:avLst/>
                <a:gdLst>
                  <a:gd name="T0" fmla="*/ 25 w 630"/>
                  <a:gd name="T1" fmla="*/ 292 h 600"/>
                  <a:gd name="T2" fmla="*/ 28 w 630"/>
                  <a:gd name="T3" fmla="*/ 442 h 600"/>
                  <a:gd name="T4" fmla="*/ 79 w 630"/>
                  <a:gd name="T5" fmla="*/ 531 h 600"/>
                  <a:gd name="T6" fmla="*/ 199 w 630"/>
                  <a:gd name="T7" fmla="*/ 600 h 600"/>
                  <a:gd name="T8" fmla="*/ 630 w 630"/>
                  <a:gd name="T9" fmla="*/ 600 h 600"/>
                  <a:gd name="T10" fmla="*/ 498 w 630"/>
                  <a:gd name="T11" fmla="*/ 528 h 600"/>
                  <a:gd name="T12" fmla="*/ 194 w 630"/>
                  <a:gd name="T13" fmla="*/ 0 h 600"/>
                  <a:gd name="T14" fmla="*/ 25 w 630"/>
                  <a:gd name="T15" fmla="*/ 292 h 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0" h="600">
                    <a:moveTo>
                      <a:pt x="25" y="292"/>
                    </a:moveTo>
                    <a:cubicBezTo>
                      <a:pt x="1" y="338"/>
                      <a:pt x="0" y="394"/>
                      <a:pt x="28" y="442"/>
                    </a:cubicBezTo>
                    <a:cubicBezTo>
                      <a:pt x="79" y="531"/>
                      <a:pt x="79" y="531"/>
                      <a:pt x="79" y="531"/>
                    </a:cubicBezTo>
                    <a:cubicBezTo>
                      <a:pt x="101" y="569"/>
                      <a:pt x="155" y="600"/>
                      <a:pt x="199" y="600"/>
                    </a:cubicBezTo>
                    <a:cubicBezTo>
                      <a:pt x="630" y="600"/>
                      <a:pt x="630" y="600"/>
                      <a:pt x="630" y="600"/>
                    </a:cubicBezTo>
                    <a:cubicBezTo>
                      <a:pt x="574" y="600"/>
                      <a:pt x="526" y="571"/>
                      <a:pt x="498" y="528"/>
                    </a:cubicBezTo>
                    <a:cubicBezTo>
                      <a:pt x="194" y="0"/>
                      <a:pt x="194" y="0"/>
                      <a:pt x="194" y="0"/>
                    </a:cubicBezTo>
                    <a:cubicBezTo>
                      <a:pt x="25" y="292"/>
                      <a:pt x="25" y="292"/>
                      <a:pt x="25" y="29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îŝḷîḓé-Freeform 76">
                <a:extLst>
                  <a:ext uri="{FF2B5EF4-FFF2-40B4-BE49-F238E27FC236}">
                    <a16:creationId xmlns:a16="http://schemas.microsoft.com/office/drawing/2014/main" id="{952A3B35-5198-42AD-B175-B2E462D7D9CD}"/>
                  </a:ext>
                </a:extLst>
              </p:cNvPr>
              <p:cNvSpPr>
                <a:spLocks/>
              </p:cNvSpPr>
              <p:nvPr/>
            </p:nvSpPr>
            <p:spPr bwMode="auto">
              <a:xfrm>
                <a:off x="3949950" y="3095545"/>
                <a:ext cx="1713617" cy="2152765"/>
              </a:xfrm>
              <a:custGeom>
                <a:avLst/>
                <a:gdLst>
                  <a:gd name="T0" fmla="*/ 201 w 539"/>
                  <a:gd name="T1" fmla="*/ 0 h 677"/>
                  <a:gd name="T2" fmla="*/ 73 w 539"/>
                  <a:gd name="T3" fmla="*/ 77 h 677"/>
                  <a:gd name="T4" fmla="*/ 22 w 539"/>
                  <a:gd name="T5" fmla="*/ 166 h 677"/>
                  <a:gd name="T6" fmla="*/ 22 w 539"/>
                  <a:gd name="T7" fmla="*/ 304 h 677"/>
                  <a:gd name="T8" fmla="*/ 237 w 539"/>
                  <a:gd name="T9" fmla="*/ 677 h 677"/>
                  <a:gd name="T10" fmla="*/ 234 w 539"/>
                  <a:gd name="T11" fmla="*/ 527 h 677"/>
                  <a:gd name="T12" fmla="*/ 539 w 539"/>
                  <a:gd name="T13" fmla="*/ 0 h 677"/>
                  <a:gd name="T14" fmla="*/ 201 w 539"/>
                  <a:gd name="T15" fmla="*/ 0 h 6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9" h="677">
                    <a:moveTo>
                      <a:pt x="201" y="0"/>
                    </a:moveTo>
                    <a:cubicBezTo>
                      <a:pt x="150" y="2"/>
                      <a:pt x="101" y="29"/>
                      <a:pt x="73" y="77"/>
                    </a:cubicBezTo>
                    <a:cubicBezTo>
                      <a:pt x="22" y="166"/>
                      <a:pt x="22" y="166"/>
                      <a:pt x="22" y="166"/>
                    </a:cubicBezTo>
                    <a:cubicBezTo>
                      <a:pt x="0" y="204"/>
                      <a:pt x="0" y="266"/>
                      <a:pt x="22" y="304"/>
                    </a:cubicBezTo>
                    <a:cubicBezTo>
                      <a:pt x="237" y="677"/>
                      <a:pt x="237" y="677"/>
                      <a:pt x="237" y="677"/>
                    </a:cubicBezTo>
                    <a:cubicBezTo>
                      <a:pt x="209" y="629"/>
                      <a:pt x="210" y="573"/>
                      <a:pt x="234" y="527"/>
                    </a:cubicBezTo>
                    <a:cubicBezTo>
                      <a:pt x="539" y="0"/>
                      <a:pt x="539" y="0"/>
                      <a:pt x="539" y="0"/>
                    </a:cubicBezTo>
                    <a:cubicBezTo>
                      <a:pt x="201" y="0"/>
                      <a:pt x="201" y="0"/>
                      <a:pt x="201" y="0"/>
                    </a:cubicBezTo>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îŝḷîḓé-Freeform 428">
              <a:extLst>
                <a:ext uri="{FF2B5EF4-FFF2-40B4-BE49-F238E27FC236}">
                  <a16:creationId xmlns:a16="http://schemas.microsoft.com/office/drawing/2014/main" id="{CAE0D286-022F-48F2-87A1-CB2F3E6F4A06}"/>
                </a:ext>
              </a:extLst>
            </p:cNvPr>
            <p:cNvSpPr>
              <a:spLocks/>
            </p:cNvSpPr>
            <p:nvPr/>
          </p:nvSpPr>
          <p:spPr bwMode="auto">
            <a:xfrm>
              <a:off x="6401802" y="3335059"/>
              <a:ext cx="222047" cy="213872"/>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7198"/>
            </a:p>
          </p:txBody>
        </p:sp>
        <p:sp>
          <p:nvSpPr>
            <p:cNvPr id="13" name="îŝḷîḓé-Freeform 396">
              <a:extLst>
                <a:ext uri="{FF2B5EF4-FFF2-40B4-BE49-F238E27FC236}">
                  <a16:creationId xmlns:a16="http://schemas.microsoft.com/office/drawing/2014/main" id="{CD89915D-B229-4EE3-8745-218D555C6AD5}"/>
                </a:ext>
              </a:extLst>
            </p:cNvPr>
            <p:cNvSpPr>
              <a:spLocks noEditPoints="1"/>
            </p:cNvSpPr>
            <p:nvPr/>
          </p:nvSpPr>
          <p:spPr bwMode="auto">
            <a:xfrm>
              <a:off x="6417426" y="4859059"/>
              <a:ext cx="222047" cy="213872"/>
            </a:xfrm>
            <a:custGeom>
              <a:avLst/>
              <a:gdLst>
                <a:gd name="connsiteX0" fmla="*/ 304701 w 609473"/>
                <a:gd name="connsiteY0" fmla="*/ 381618 h 587034"/>
                <a:gd name="connsiteX1" fmla="*/ 325879 w 609473"/>
                <a:gd name="connsiteY1" fmla="*/ 394101 h 587034"/>
                <a:gd name="connsiteX2" fmla="*/ 309542 w 609473"/>
                <a:gd name="connsiteY2" fmla="*/ 410914 h 587034"/>
                <a:gd name="connsiteX3" fmla="*/ 331022 w 609473"/>
                <a:gd name="connsiteY3" fmla="*/ 433867 h 587034"/>
                <a:gd name="connsiteX4" fmla="*/ 312466 w 609473"/>
                <a:gd name="connsiteY4" fmla="*/ 468800 h 587034"/>
                <a:gd name="connsiteX5" fmla="*/ 294112 w 609473"/>
                <a:gd name="connsiteY5" fmla="*/ 468096 h 587034"/>
                <a:gd name="connsiteX6" fmla="*/ 278380 w 609473"/>
                <a:gd name="connsiteY6" fmla="*/ 432055 h 587034"/>
                <a:gd name="connsiteX7" fmla="*/ 299861 w 609473"/>
                <a:gd name="connsiteY7" fmla="*/ 410612 h 587034"/>
                <a:gd name="connsiteX8" fmla="*/ 284028 w 609473"/>
                <a:gd name="connsiteY8" fmla="*/ 393397 h 587034"/>
                <a:gd name="connsiteX9" fmla="*/ 224835 w 609473"/>
                <a:gd name="connsiteY9" fmla="*/ 380559 h 587034"/>
                <a:gd name="connsiteX10" fmla="*/ 283211 w 609473"/>
                <a:gd name="connsiteY10" fmla="*/ 483344 h 587034"/>
                <a:gd name="connsiteX11" fmla="*/ 305190 w 609473"/>
                <a:gd name="connsiteY11" fmla="*/ 499753 h 587034"/>
                <a:gd name="connsiteX12" fmla="*/ 327069 w 609473"/>
                <a:gd name="connsiteY12" fmla="*/ 483646 h 587034"/>
                <a:gd name="connsiteX13" fmla="*/ 387865 w 609473"/>
                <a:gd name="connsiteY13" fmla="*/ 380861 h 587034"/>
                <a:gd name="connsiteX14" fmla="*/ 498972 w 609473"/>
                <a:gd name="connsiteY14" fmla="*/ 386700 h 587034"/>
                <a:gd name="connsiteX15" fmla="*/ 581344 w 609473"/>
                <a:gd name="connsiteY15" fmla="*/ 414485 h 587034"/>
                <a:gd name="connsiteX16" fmla="*/ 609473 w 609473"/>
                <a:gd name="connsiteY16" fmla="*/ 494820 h 587034"/>
                <a:gd name="connsiteX17" fmla="*/ 609473 w 609473"/>
                <a:gd name="connsiteY17" fmla="*/ 529048 h 587034"/>
                <a:gd name="connsiteX18" fmla="*/ 551399 w 609473"/>
                <a:gd name="connsiteY18" fmla="*/ 587034 h 587034"/>
                <a:gd name="connsiteX19" fmla="*/ 58074 w 609473"/>
                <a:gd name="connsiteY19" fmla="*/ 587034 h 587034"/>
                <a:gd name="connsiteX20" fmla="*/ 0 w 609473"/>
                <a:gd name="connsiteY20" fmla="*/ 529048 h 587034"/>
                <a:gd name="connsiteX21" fmla="*/ 0 w 609473"/>
                <a:gd name="connsiteY21" fmla="*/ 494820 h 587034"/>
                <a:gd name="connsiteX22" fmla="*/ 28129 w 609473"/>
                <a:gd name="connsiteY22" fmla="*/ 414485 h 587034"/>
                <a:gd name="connsiteX23" fmla="*/ 110501 w 609473"/>
                <a:gd name="connsiteY23" fmla="*/ 386700 h 587034"/>
                <a:gd name="connsiteX24" fmla="*/ 316407 w 609473"/>
                <a:gd name="connsiteY24" fmla="*/ 206077 h 587034"/>
                <a:gd name="connsiteX25" fmla="*/ 316407 w 609473"/>
                <a:gd name="connsiteY25" fmla="*/ 272924 h 587034"/>
                <a:gd name="connsiteX26" fmla="*/ 335965 w 609473"/>
                <a:gd name="connsiteY26" fmla="*/ 266783 h 587034"/>
                <a:gd name="connsiteX27" fmla="*/ 346551 w 609473"/>
                <a:gd name="connsiteY27" fmla="*/ 239602 h 587034"/>
                <a:gd name="connsiteX28" fmla="*/ 336570 w 609473"/>
                <a:gd name="connsiteY28" fmla="*/ 216346 h 587034"/>
                <a:gd name="connsiteX29" fmla="*/ 316407 w 609473"/>
                <a:gd name="connsiteY29" fmla="*/ 206077 h 587034"/>
                <a:gd name="connsiteX30" fmla="*/ 299872 w 609473"/>
                <a:gd name="connsiteY30" fmla="*/ 94230 h 587034"/>
                <a:gd name="connsiteX31" fmla="*/ 277793 w 609473"/>
                <a:gd name="connsiteY31" fmla="*/ 102183 h 587034"/>
                <a:gd name="connsiteX32" fmla="*/ 270534 w 609473"/>
                <a:gd name="connsiteY32" fmla="*/ 122922 h 587034"/>
                <a:gd name="connsiteX33" fmla="*/ 281322 w 609473"/>
                <a:gd name="connsiteY33" fmla="*/ 145674 h 587034"/>
                <a:gd name="connsiteX34" fmla="*/ 299872 w 609473"/>
                <a:gd name="connsiteY34" fmla="*/ 154231 h 587034"/>
                <a:gd name="connsiteX35" fmla="*/ 316407 w 609473"/>
                <a:gd name="connsiteY35" fmla="*/ 42585 h 587034"/>
                <a:gd name="connsiteX36" fmla="*/ 316407 w 609473"/>
                <a:gd name="connsiteY36" fmla="*/ 56478 h 587034"/>
                <a:gd name="connsiteX37" fmla="*/ 360061 w 609473"/>
                <a:gd name="connsiteY37" fmla="*/ 70169 h 587034"/>
                <a:gd name="connsiteX38" fmla="*/ 389904 w 609473"/>
                <a:gd name="connsiteY38" fmla="*/ 129465 h 587034"/>
                <a:gd name="connsiteX39" fmla="*/ 344837 w 609473"/>
                <a:gd name="connsiteY39" fmla="*/ 129465 h 587034"/>
                <a:gd name="connsiteX40" fmla="*/ 339797 w 609473"/>
                <a:gd name="connsiteY40" fmla="*/ 107217 h 587034"/>
                <a:gd name="connsiteX41" fmla="*/ 316407 w 609473"/>
                <a:gd name="connsiteY41" fmla="*/ 93928 h 587034"/>
                <a:gd name="connsiteX42" fmla="*/ 316407 w 609473"/>
                <a:gd name="connsiteY42" fmla="*/ 159063 h 587034"/>
                <a:gd name="connsiteX43" fmla="*/ 371050 w 609473"/>
                <a:gd name="connsiteY43" fmla="*/ 183829 h 587034"/>
                <a:gd name="connsiteX44" fmla="*/ 394037 w 609473"/>
                <a:gd name="connsiteY44" fmla="*/ 234467 h 587034"/>
                <a:gd name="connsiteX45" fmla="*/ 362380 w 609473"/>
                <a:gd name="connsiteY45" fmla="*/ 297086 h 587034"/>
                <a:gd name="connsiteX46" fmla="*/ 316407 w 609473"/>
                <a:gd name="connsiteY46" fmla="*/ 311079 h 587034"/>
                <a:gd name="connsiteX47" fmla="*/ 316407 w 609473"/>
                <a:gd name="connsiteY47" fmla="*/ 318328 h 587034"/>
                <a:gd name="connsiteX48" fmla="*/ 445959 w 609473"/>
                <a:gd name="connsiteY48" fmla="*/ 180507 h 587034"/>
                <a:gd name="connsiteX49" fmla="*/ 316407 w 609473"/>
                <a:gd name="connsiteY49" fmla="*/ 42585 h 587034"/>
                <a:gd name="connsiteX50" fmla="*/ 299872 w 609473"/>
                <a:gd name="connsiteY50" fmla="*/ 42484 h 587034"/>
                <a:gd name="connsiteX51" fmla="*/ 168808 w 609473"/>
                <a:gd name="connsiteY51" fmla="*/ 180507 h 587034"/>
                <a:gd name="connsiteX52" fmla="*/ 299872 w 609473"/>
                <a:gd name="connsiteY52" fmla="*/ 318428 h 587034"/>
                <a:gd name="connsiteX53" fmla="*/ 299872 w 609473"/>
                <a:gd name="connsiteY53" fmla="*/ 311381 h 587034"/>
                <a:gd name="connsiteX54" fmla="*/ 249564 w 609473"/>
                <a:gd name="connsiteY54" fmla="*/ 296683 h 587034"/>
                <a:gd name="connsiteX55" fmla="*/ 220729 w 609473"/>
                <a:gd name="connsiteY55" fmla="*/ 229635 h 587034"/>
                <a:gd name="connsiteX56" fmla="*/ 266904 w 609473"/>
                <a:gd name="connsiteY56" fmla="*/ 229635 h 587034"/>
                <a:gd name="connsiteX57" fmla="*/ 273659 w 609473"/>
                <a:gd name="connsiteY57" fmla="*/ 258528 h 587034"/>
                <a:gd name="connsiteX58" fmla="*/ 299872 w 609473"/>
                <a:gd name="connsiteY58" fmla="*/ 273428 h 587034"/>
                <a:gd name="connsiteX59" fmla="*/ 299872 w 609473"/>
                <a:gd name="connsiteY59" fmla="*/ 200440 h 587034"/>
                <a:gd name="connsiteX60" fmla="*/ 285959 w 609473"/>
                <a:gd name="connsiteY60" fmla="*/ 196312 h 587034"/>
                <a:gd name="connsiteX61" fmla="*/ 239784 w 609473"/>
                <a:gd name="connsiteY61" fmla="*/ 169634 h 587034"/>
                <a:gd name="connsiteX62" fmla="*/ 226375 w 609473"/>
                <a:gd name="connsiteY62" fmla="*/ 128459 h 587034"/>
                <a:gd name="connsiteX63" fmla="*/ 231618 w 609473"/>
                <a:gd name="connsiteY63" fmla="*/ 99566 h 587034"/>
                <a:gd name="connsiteX64" fmla="*/ 246237 w 609473"/>
                <a:gd name="connsiteY64" fmla="*/ 77115 h 587034"/>
                <a:gd name="connsiteX65" fmla="*/ 273256 w 609473"/>
                <a:gd name="connsiteY65" fmla="*/ 60404 h 587034"/>
                <a:gd name="connsiteX66" fmla="*/ 299872 w 609473"/>
                <a:gd name="connsiteY66" fmla="*/ 56075 h 587034"/>
                <a:gd name="connsiteX67" fmla="*/ 307333 w 609473"/>
                <a:gd name="connsiteY67" fmla="*/ 0 h 587034"/>
                <a:gd name="connsiteX68" fmla="*/ 488101 w 609473"/>
                <a:gd name="connsiteY68" fmla="*/ 180507 h 587034"/>
                <a:gd name="connsiteX69" fmla="*/ 307333 w 609473"/>
                <a:gd name="connsiteY69" fmla="*/ 361013 h 587034"/>
                <a:gd name="connsiteX70" fmla="*/ 126665 w 609473"/>
                <a:gd name="connsiteY70" fmla="*/ 180507 h 587034"/>
                <a:gd name="connsiteX71" fmla="*/ 307333 w 609473"/>
                <a:gd name="connsiteY71" fmla="*/ 0 h 58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473" h="587034">
                  <a:moveTo>
                    <a:pt x="304701" y="381618"/>
                  </a:moveTo>
                  <a:lnTo>
                    <a:pt x="325879" y="394101"/>
                  </a:lnTo>
                  <a:lnTo>
                    <a:pt x="309542" y="410914"/>
                  </a:lnTo>
                  <a:lnTo>
                    <a:pt x="331022" y="433867"/>
                  </a:lnTo>
                  <a:lnTo>
                    <a:pt x="312466" y="468800"/>
                  </a:lnTo>
                  <a:cubicBezTo>
                    <a:pt x="307021" y="479069"/>
                    <a:pt x="298751" y="478767"/>
                    <a:pt x="294112" y="468096"/>
                  </a:cubicBezTo>
                  <a:lnTo>
                    <a:pt x="278380" y="432055"/>
                  </a:lnTo>
                  <a:lnTo>
                    <a:pt x="299861" y="410612"/>
                  </a:lnTo>
                  <a:lnTo>
                    <a:pt x="284028" y="393397"/>
                  </a:lnTo>
                  <a:close/>
                  <a:moveTo>
                    <a:pt x="224835" y="380559"/>
                  </a:moveTo>
                  <a:lnTo>
                    <a:pt x="283211" y="483344"/>
                  </a:lnTo>
                  <a:cubicBezTo>
                    <a:pt x="289260" y="493914"/>
                    <a:pt x="297024" y="499753"/>
                    <a:pt x="305190" y="499753"/>
                  </a:cubicBezTo>
                  <a:cubicBezTo>
                    <a:pt x="313155" y="499753"/>
                    <a:pt x="320919" y="494015"/>
                    <a:pt x="327069" y="483646"/>
                  </a:cubicBezTo>
                  <a:lnTo>
                    <a:pt x="387865" y="380861"/>
                  </a:lnTo>
                  <a:lnTo>
                    <a:pt x="498972" y="386700"/>
                  </a:lnTo>
                  <a:cubicBezTo>
                    <a:pt x="529521" y="388311"/>
                    <a:pt x="565716" y="400492"/>
                    <a:pt x="581344" y="414485"/>
                  </a:cubicBezTo>
                  <a:cubicBezTo>
                    <a:pt x="597072" y="428679"/>
                    <a:pt x="609473" y="464015"/>
                    <a:pt x="609473" y="494820"/>
                  </a:cubicBezTo>
                  <a:lnTo>
                    <a:pt x="609473" y="529048"/>
                  </a:lnTo>
                  <a:cubicBezTo>
                    <a:pt x="609473" y="561061"/>
                    <a:pt x="583360" y="587034"/>
                    <a:pt x="551399" y="587034"/>
                  </a:cubicBezTo>
                  <a:lnTo>
                    <a:pt x="58074" y="587034"/>
                  </a:lnTo>
                  <a:cubicBezTo>
                    <a:pt x="26012" y="587034"/>
                    <a:pt x="0" y="561061"/>
                    <a:pt x="0" y="529048"/>
                  </a:cubicBezTo>
                  <a:lnTo>
                    <a:pt x="0" y="494820"/>
                  </a:lnTo>
                  <a:cubicBezTo>
                    <a:pt x="0" y="464015"/>
                    <a:pt x="12401" y="428679"/>
                    <a:pt x="28129" y="414485"/>
                  </a:cubicBezTo>
                  <a:cubicBezTo>
                    <a:pt x="43757" y="400492"/>
                    <a:pt x="79851" y="388311"/>
                    <a:pt x="110501" y="386700"/>
                  </a:cubicBezTo>
                  <a:close/>
                  <a:moveTo>
                    <a:pt x="316407" y="206077"/>
                  </a:moveTo>
                  <a:lnTo>
                    <a:pt x="316407" y="272924"/>
                  </a:lnTo>
                  <a:cubicBezTo>
                    <a:pt x="325379" y="271817"/>
                    <a:pt x="331832" y="269703"/>
                    <a:pt x="335965" y="266783"/>
                  </a:cubicBezTo>
                  <a:cubicBezTo>
                    <a:pt x="343023" y="261548"/>
                    <a:pt x="346551" y="252488"/>
                    <a:pt x="346551" y="239602"/>
                  </a:cubicBezTo>
                  <a:cubicBezTo>
                    <a:pt x="346551" y="229736"/>
                    <a:pt x="343224" y="222084"/>
                    <a:pt x="336570" y="216346"/>
                  </a:cubicBezTo>
                  <a:cubicBezTo>
                    <a:pt x="332638" y="213024"/>
                    <a:pt x="325884" y="209601"/>
                    <a:pt x="316407" y="206077"/>
                  </a:cubicBezTo>
                  <a:close/>
                  <a:moveTo>
                    <a:pt x="299872" y="94230"/>
                  </a:moveTo>
                  <a:cubicBezTo>
                    <a:pt x="289891" y="94431"/>
                    <a:pt x="282531" y="97149"/>
                    <a:pt x="277793" y="102183"/>
                  </a:cubicBezTo>
                  <a:cubicBezTo>
                    <a:pt x="272954" y="107317"/>
                    <a:pt x="270534" y="114163"/>
                    <a:pt x="270534" y="122922"/>
                  </a:cubicBezTo>
                  <a:cubicBezTo>
                    <a:pt x="270534" y="132586"/>
                    <a:pt x="274163" y="140137"/>
                    <a:pt x="281322" y="145674"/>
                  </a:cubicBezTo>
                  <a:cubicBezTo>
                    <a:pt x="285354" y="148795"/>
                    <a:pt x="291504" y="151613"/>
                    <a:pt x="299872" y="154231"/>
                  </a:cubicBezTo>
                  <a:close/>
                  <a:moveTo>
                    <a:pt x="316407" y="42585"/>
                  </a:moveTo>
                  <a:lnTo>
                    <a:pt x="316407" y="56478"/>
                  </a:lnTo>
                  <a:cubicBezTo>
                    <a:pt x="334957" y="57887"/>
                    <a:pt x="349576" y="62518"/>
                    <a:pt x="360061" y="70169"/>
                  </a:cubicBezTo>
                  <a:cubicBezTo>
                    <a:pt x="379318" y="82350"/>
                    <a:pt x="389198" y="102082"/>
                    <a:pt x="389904" y="129465"/>
                  </a:cubicBezTo>
                  <a:lnTo>
                    <a:pt x="344837" y="129465"/>
                  </a:lnTo>
                  <a:cubicBezTo>
                    <a:pt x="344031" y="119297"/>
                    <a:pt x="342317" y="111948"/>
                    <a:pt x="339797" y="107217"/>
                  </a:cubicBezTo>
                  <a:cubicBezTo>
                    <a:pt x="335562" y="99163"/>
                    <a:pt x="327698" y="94733"/>
                    <a:pt x="316407" y="93928"/>
                  </a:cubicBezTo>
                  <a:lnTo>
                    <a:pt x="316407" y="159063"/>
                  </a:lnTo>
                  <a:cubicBezTo>
                    <a:pt x="343527" y="168426"/>
                    <a:pt x="361674" y="176681"/>
                    <a:pt x="371050" y="183829"/>
                  </a:cubicBezTo>
                  <a:cubicBezTo>
                    <a:pt x="386375" y="195809"/>
                    <a:pt x="394037" y="212722"/>
                    <a:pt x="394037" y="234467"/>
                  </a:cubicBezTo>
                  <a:cubicBezTo>
                    <a:pt x="394037" y="263159"/>
                    <a:pt x="383451" y="284099"/>
                    <a:pt x="362380" y="297086"/>
                  </a:cubicBezTo>
                  <a:cubicBezTo>
                    <a:pt x="349475" y="305039"/>
                    <a:pt x="334151" y="309670"/>
                    <a:pt x="316407" y="311079"/>
                  </a:cubicBezTo>
                  <a:lnTo>
                    <a:pt x="316407" y="318328"/>
                  </a:lnTo>
                  <a:cubicBezTo>
                    <a:pt x="388593" y="313697"/>
                    <a:pt x="445959" y="253696"/>
                    <a:pt x="445959" y="180507"/>
                  </a:cubicBezTo>
                  <a:cubicBezTo>
                    <a:pt x="445959" y="107217"/>
                    <a:pt x="388593" y="47316"/>
                    <a:pt x="316407" y="42585"/>
                  </a:cubicBezTo>
                  <a:close/>
                  <a:moveTo>
                    <a:pt x="299872" y="42484"/>
                  </a:moveTo>
                  <a:cubicBezTo>
                    <a:pt x="226980" y="46410"/>
                    <a:pt x="168808" y="106713"/>
                    <a:pt x="168808" y="180507"/>
                  </a:cubicBezTo>
                  <a:cubicBezTo>
                    <a:pt x="168808" y="254199"/>
                    <a:pt x="226980" y="314502"/>
                    <a:pt x="299872" y="318428"/>
                  </a:cubicBezTo>
                  <a:lnTo>
                    <a:pt x="299872" y="311381"/>
                  </a:lnTo>
                  <a:cubicBezTo>
                    <a:pt x="277390" y="308864"/>
                    <a:pt x="260553" y="303931"/>
                    <a:pt x="249564" y="296683"/>
                  </a:cubicBezTo>
                  <a:cubicBezTo>
                    <a:pt x="230005" y="283596"/>
                    <a:pt x="220427" y="261246"/>
                    <a:pt x="220729" y="229635"/>
                  </a:cubicBezTo>
                  <a:lnTo>
                    <a:pt x="266904" y="229635"/>
                  </a:lnTo>
                  <a:cubicBezTo>
                    <a:pt x="268518" y="244031"/>
                    <a:pt x="270736" y="253696"/>
                    <a:pt x="273659" y="258528"/>
                  </a:cubicBezTo>
                  <a:cubicBezTo>
                    <a:pt x="278095" y="266179"/>
                    <a:pt x="286867" y="271112"/>
                    <a:pt x="299872" y="273428"/>
                  </a:cubicBezTo>
                  <a:lnTo>
                    <a:pt x="299872" y="200440"/>
                  </a:lnTo>
                  <a:lnTo>
                    <a:pt x="285959" y="196312"/>
                  </a:lnTo>
                  <a:cubicBezTo>
                    <a:pt x="264182" y="189970"/>
                    <a:pt x="248757" y="181010"/>
                    <a:pt x="239784" y="169634"/>
                  </a:cubicBezTo>
                  <a:cubicBezTo>
                    <a:pt x="230811" y="158258"/>
                    <a:pt x="226375" y="144466"/>
                    <a:pt x="226375" y="128459"/>
                  </a:cubicBezTo>
                  <a:cubicBezTo>
                    <a:pt x="226375" y="117787"/>
                    <a:pt x="228089" y="108223"/>
                    <a:pt x="231618" y="99566"/>
                  </a:cubicBezTo>
                  <a:cubicBezTo>
                    <a:pt x="235046" y="90908"/>
                    <a:pt x="239986" y="83357"/>
                    <a:pt x="246237" y="77115"/>
                  </a:cubicBezTo>
                  <a:cubicBezTo>
                    <a:pt x="254302" y="69062"/>
                    <a:pt x="263376" y="63424"/>
                    <a:pt x="273256" y="60404"/>
                  </a:cubicBezTo>
                  <a:cubicBezTo>
                    <a:pt x="279406" y="58390"/>
                    <a:pt x="288177" y="56981"/>
                    <a:pt x="299872" y="56075"/>
                  </a:cubicBezTo>
                  <a:close/>
                  <a:moveTo>
                    <a:pt x="307333" y="0"/>
                  </a:moveTo>
                  <a:cubicBezTo>
                    <a:pt x="407043" y="0"/>
                    <a:pt x="488101" y="80941"/>
                    <a:pt x="488101" y="180507"/>
                  </a:cubicBezTo>
                  <a:cubicBezTo>
                    <a:pt x="488101" y="279971"/>
                    <a:pt x="407043" y="361013"/>
                    <a:pt x="307333" y="361013"/>
                  </a:cubicBezTo>
                  <a:cubicBezTo>
                    <a:pt x="207724" y="361013"/>
                    <a:pt x="126665" y="279971"/>
                    <a:pt x="126665" y="180507"/>
                  </a:cubicBezTo>
                  <a:cubicBezTo>
                    <a:pt x="126665" y="80941"/>
                    <a:pt x="207724" y="0"/>
                    <a:pt x="307333" y="0"/>
                  </a:cubicBez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7198"/>
            </a:p>
          </p:txBody>
        </p:sp>
        <p:sp>
          <p:nvSpPr>
            <p:cNvPr id="14" name="îŝḷîḓé-Freeform 70">
              <a:extLst>
                <a:ext uri="{FF2B5EF4-FFF2-40B4-BE49-F238E27FC236}">
                  <a16:creationId xmlns:a16="http://schemas.microsoft.com/office/drawing/2014/main" id="{E787B126-F21C-463A-8851-935A8AE04116}"/>
                </a:ext>
              </a:extLst>
            </p:cNvPr>
            <p:cNvSpPr>
              <a:spLocks noEditPoints="1"/>
            </p:cNvSpPr>
            <p:nvPr/>
          </p:nvSpPr>
          <p:spPr bwMode="auto">
            <a:xfrm>
              <a:off x="5580626" y="3332833"/>
              <a:ext cx="222047" cy="213872"/>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vert="horz" wrap="square" lIns="288000"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defTabSz="1828343">
                <a:lnSpc>
                  <a:spcPct val="150000"/>
                </a:lnSpc>
              </a:pPr>
              <a:endParaRPr lang="en-GB" sz="3599" kern="0" dirty="0">
                <a:solidFill>
                  <a:sysClr val="windowText" lastClr="000000"/>
                </a:solidFill>
                <a:cs typeface="+mn-ea"/>
                <a:sym typeface="+mn-lt"/>
              </a:endParaRPr>
            </a:p>
          </p:txBody>
        </p:sp>
        <p:sp>
          <p:nvSpPr>
            <p:cNvPr id="15" name="îŝḷîḓé-university7">
              <a:extLst>
                <a:ext uri="{FF2B5EF4-FFF2-40B4-BE49-F238E27FC236}">
                  <a16:creationId xmlns:a16="http://schemas.microsoft.com/office/drawing/2014/main" id="{F7A64F82-8E84-41DA-99E4-3B12BBB1CF3C}"/>
                </a:ext>
              </a:extLst>
            </p:cNvPr>
            <p:cNvSpPr>
              <a:spLocks/>
            </p:cNvSpPr>
            <p:nvPr/>
          </p:nvSpPr>
          <p:spPr bwMode="auto">
            <a:xfrm>
              <a:off x="5121185" y="4053263"/>
              <a:ext cx="222047" cy="213872"/>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zh-CN" altLang="en-US" dirty="0"/>
            </a:p>
          </p:txBody>
        </p:sp>
        <p:sp>
          <p:nvSpPr>
            <p:cNvPr id="16" name="îŝḷîḓé-AutoShape 75">
              <a:extLst>
                <a:ext uri="{FF2B5EF4-FFF2-40B4-BE49-F238E27FC236}">
                  <a16:creationId xmlns:a16="http://schemas.microsoft.com/office/drawing/2014/main" id="{DE330A8E-FFA1-482B-8441-AE78F7BFB650}"/>
                </a:ext>
              </a:extLst>
            </p:cNvPr>
            <p:cNvSpPr>
              <a:spLocks/>
            </p:cNvSpPr>
            <p:nvPr/>
          </p:nvSpPr>
          <p:spPr bwMode="auto">
            <a:xfrm>
              <a:off x="6813384" y="4053263"/>
              <a:ext cx="222047" cy="213872"/>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lIns="121888" tIns="121888" rIns="121888" bIns="121888" anchor="ct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base" hangingPunct="0">
                <a:spcBef>
                  <a:spcPct val="0"/>
                </a:spcBef>
                <a:spcAft>
                  <a:spcPct val="0"/>
                </a:spcAft>
              </a:pPr>
              <a:endParaRPr lang="zh-CN" altLang="zh-CN" sz="6398">
                <a:solidFill>
                  <a:srgbClr val="000000"/>
                </a:solidFill>
                <a:latin typeface="Calibri" panose="020F0502020204030204" pitchFamily="34" charset="0"/>
                <a:cs typeface="Calibri" panose="020F0502020204030204" pitchFamily="34" charset="0"/>
                <a:sym typeface="Calibri" panose="020F0502020204030204" pitchFamily="34" charset="0"/>
              </a:endParaRPr>
            </a:p>
          </p:txBody>
        </p:sp>
        <p:sp>
          <p:nvSpPr>
            <p:cNvPr id="17" name="îŝḷîḓé-cloud-computing_117325">
              <a:extLst>
                <a:ext uri="{FF2B5EF4-FFF2-40B4-BE49-F238E27FC236}">
                  <a16:creationId xmlns:a16="http://schemas.microsoft.com/office/drawing/2014/main" id="{76278EF4-D772-4D2A-852D-860F2CC510DB}"/>
                </a:ext>
              </a:extLst>
            </p:cNvPr>
            <p:cNvSpPr>
              <a:spLocks/>
            </p:cNvSpPr>
            <p:nvPr/>
          </p:nvSpPr>
          <p:spPr bwMode="auto">
            <a:xfrm>
              <a:off x="5585346" y="4859059"/>
              <a:ext cx="222047" cy="213872"/>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1459" h="580542">
                  <a:moveTo>
                    <a:pt x="213875" y="146706"/>
                  </a:moveTo>
                  <a:cubicBezTo>
                    <a:pt x="227226" y="146706"/>
                    <a:pt x="238084" y="157547"/>
                    <a:pt x="238084" y="171055"/>
                  </a:cubicBezTo>
                  <a:cubicBezTo>
                    <a:pt x="238084" y="184562"/>
                    <a:pt x="227226" y="195493"/>
                    <a:pt x="213875" y="195493"/>
                  </a:cubicBezTo>
                  <a:cubicBezTo>
                    <a:pt x="161630" y="195493"/>
                    <a:pt x="118998" y="238236"/>
                    <a:pt x="118998" y="290755"/>
                  </a:cubicBezTo>
                  <a:cubicBezTo>
                    <a:pt x="118998" y="300086"/>
                    <a:pt x="120422" y="309328"/>
                    <a:pt x="123092" y="318214"/>
                  </a:cubicBezTo>
                  <a:cubicBezTo>
                    <a:pt x="126741" y="330300"/>
                    <a:pt x="120422" y="343274"/>
                    <a:pt x="108673" y="347895"/>
                  </a:cubicBezTo>
                  <a:cubicBezTo>
                    <a:pt x="72182" y="362291"/>
                    <a:pt x="48507" y="397126"/>
                    <a:pt x="48507" y="436582"/>
                  </a:cubicBezTo>
                  <a:cubicBezTo>
                    <a:pt x="48507" y="489101"/>
                    <a:pt x="91050" y="531844"/>
                    <a:pt x="143384" y="531844"/>
                  </a:cubicBezTo>
                  <a:lnTo>
                    <a:pt x="438164" y="531844"/>
                  </a:lnTo>
                  <a:cubicBezTo>
                    <a:pt x="490320" y="531844"/>
                    <a:pt x="532952" y="489101"/>
                    <a:pt x="532952" y="436582"/>
                  </a:cubicBezTo>
                  <a:cubicBezTo>
                    <a:pt x="532952" y="408678"/>
                    <a:pt x="520759" y="382108"/>
                    <a:pt x="499398" y="363979"/>
                  </a:cubicBezTo>
                  <a:cubicBezTo>
                    <a:pt x="494147" y="359625"/>
                    <a:pt x="491032" y="353049"/>
                    <a:pt x="490854" y="346207"/>
                  </a:cubicBezTo>
                  <a:cubicBezTo>
                    <a:pt x="489252" y="294399"/>
                    <a:pt x="447598" y="253876"/>
                    <a:pt x="395976" y="253876"/>
                  </a:cubicBezTo>
                  <a:cubicBezTo>
                    <a:pt x="382625" y="253876"/>
                    <a:pt x="371767" y="243035"/>
                    <a:pt x="371767" y="229528"/>
                  </a:cubicBezTo>
                  <a:cubicBezTo>
                    <a:pt x="371767" y="216020"/>
                    <a:pt x="382625" y="205090"/>
                    <a:pt x="395976" y="205090"/>
                  </a:cubicBezTo>
                  <a:cubicBezTo>
                    <a:pt x="433535" y="205090"/>
                    <a:pt x="468959" y="219575"/>
                    <a:pt x="495927" y="245879"/>
                  </a:cubicBezTo>
                  <a:cubicBezTo>
                    <a:pt x="520225" y="269517"/>
                    <a:pt x="535177" y="300441"/>
                    <a:pt x="538648" y="334032"/>
                  </a:cubicBezTo>
                  <a:cubicBezTo>
                    <a:pt x="565972" y="361047"/>
                    <a:pt x="581459" y="397748"/>
                    <a:pt x="581459" y="436582"/>
                  </a:cubicBezTo>
                  <a:cubicBezTo>
                    <a:pt x="581459" y="516026"/>
                    <a:pt x="517199" y="580542"/>
                    <a:pt x="438164" y="580542"/>
                  </a:cubicBezTo>
                  <a:lnTo>
                    <a:pt x="143384" y="580542"/>
                  </a:lnTo>
                  <a:cubicBezTo>
                    <a:pt x="64349" y="580542"/>
                    <a:pt x="0" y="516026"/>
                    <a:pt x="0" y="436582"/>
                  </a:cubicBezTo>
                  <a:cubicBezTo>
                    <a:pt x="0" y="407079"/>
                    <a:pt x="8811" y="378820"/>
                    <a:pt x="25544" y="354471"/>
                  </a:cubicBezTo>
                  <a:cubicBezTo>
                    <a:pt x="37737" y="336698"/>
                    <a:pt x="53669" y="322124"/>
                    <a:pt x="72004" y="311638"/>
                  </a:cubicBezTo>
                  <a:cubicBezTo>
                    <a:pt x="70936" y="304618"/>
                    <a:pt x="70491" y="297598"/>
                    <a:pt x="70491" y="290666"/>
                  </a:cubicBezTo>
                  <a:cubicBezTo>
                    <a:pt x="70491" y="211222"/>
                    <a:pt x="134840" y="146706"/>
                    <a:pt x="213875" y="146706"/>
                  </a:cubicBezTo>
                  <a:close/>
                  <a:moveTo>
                    <a:pt x="301555" y="0"/>
                  </a:moveTo>
                  <a:cubicBezTo>
                    <a:pt x="314815" y="0"/>
                    <a:pt x="325673" y="10930"/>
                    <a:pt x="325673" y="24259"/>
                  </a:cubicBezTo>
                  <a:lnTo>
                    <a:pt x="325673" y="369392"/>
                  </a:lnTo>
                  <a:lnTo>
                    <a:pt x="379960" y="313055"/>
                  </a:lnTo>
                  <a:cubicBezTo>
                    <a:pt x="389215" y="303458"/>
                    <a:pt x="404433" y="303191"/>
                    <a:pt x="414045" y="312522"/>
                  </a:cubicBezTo>
                  <a:cubicBezTo>
                    <a:pt x="423567" y="321763"/>
                    <a:pt x="423745" y="337225"/>
                    <a:pt x="414490" y="346822"/>
                  </a:cubicBezTo>
                  <a:lnTo>
                    <a:pt x="318642" y="446079"/>
                  </a:lnTo>
                  <a:cubicBezTo>
                    <a:pt x="314103" y="450788"/>
                    <a:pt x="307874" y="453454"/>
                    <a:pt x="301288" y="453454"/>
                  </a:cubicBezTo>
                  <a:cubicBezTo>
                    <a:pt x="294791" y="453454"/>
                    <a:pt x="288473" y="450788"/>
                    <a:pt x="284023" y="446079"/>
                  </a:cubicBezTo>
                  <a:lnTo>
                    <a:pt x="188086" y="346822"/>
                  </a:lnTo>
                  <a:cubicBezTo>
                    <a:pt x="178742" y="337225"/>
                    <a:pt x="179009" y="321941"/>
                    <a:pt x="188620" y="312522"/>
                  </a:cubicBezTo>
                  <a:cubicBezTo>
                    <a:pt x="198054" y="303191"/>
                    <a:pt x="213361" y="303458"/>
                    <a:pt x="222617" y="313055"/>
                  </a:cubicBezTo>
                  <a:lnTo>
                    <a:pt x="277437" y="369392"/>
                  </a:lnTo>
                  <a:lnTo>
                    <a:pt x="277437" y="24259"/>
                  </a:lnTo>
                  <a:cubicBezTo>
                    <a:pt x="277437" y="10930"/>
                    <a:pt x="288295" y="0"/>
                    <a:pt x="301555" y="0"/>
                  </a:cubicBezTo>
                  <a:close/>
                </a:path>
              </a:pathLst>
            </a:custGeom>
            <a:solidFill>
              <a:schemeClr val="bg1"/>
            </a:solidFill>
            <a:ln>
              <a:noFill/>
            </a:ln>
          </p:spPr>
          <p:txBody>
            <a:bodyPr/>
            <a:lstStyle/>
            <a:p>
              <a:endParaRPr lang="zh-CN" altLang="en-US"/>
            </a:p>
          </p:txBody>
        </p:sp>
      </p:grpSp>
      <p:sp>
        <p:nvSpPr>
          <p:cNvPr id="41" name="文字方塊 40">
            <a:extLst>
              <a:ext uri="{FF2B5EF4-FFF2-40B4-BE49-F238E27FC236}">
                <a16:creationId xmlns:a16="http://schemas.microsoft.com/office/drawing/2014/main" id="{B48CF515-7055-48D6-AB42-B8BD53463FE0}"/>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22751953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字方塊 43">
            <a:extLst>
              <a:ext uri="{FF2B5EF4-FFF2-40B4-BE49-F238E27FC236}">
                <a16:creationId xmlns:a16="http://schemas.microsoft.com/office/drawing/2014/main" id="{685E19B3-2292-4D16-899E-5B47B7FC131F}"/>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產業循環性</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1" name="表格 40">
            <a:extLst>
              <a:ext uri="{FF2B5EF4-FFF2-40B4-BE49-F238E27FC236}">
                <a16:creationId xmlns:a16="http://schemas.microsoft.com/office/drawing/2014/main" id="{B5E2E00D-FFCA-4507-AE3F-704A1B7F4D54}"/>
              </a:ext>
            </a:extLst>
          </p:cNvPr>
          <p:cNvGraphicFramePr>
            <a:graphicFrameLocks noGrp="1"/>
          </p:cNvGraphicFramePr>
          <p:nvPr>
            <p:extLst>
              <p:ext uri="{D42A27DB-BD31-4B8C-83A1-F6EECF244321}">
                <p14:modId xmlns:p14="http://schemas.microsoft.com/office/powerpoint/2010/main" val="1238382577"/>
              </p:ext>
            </p:extLst>
          </p:nvPr>
        </p:nvGraphicFramePr>
        <p:xfrm>
          <a:off x="7683029" y="1519216"/>
          <a:ext cx="3755123" cy="4026827"/>
        </p:xfrm>
        <a:graphic>
          <a:graphicData uri="http://schemas.openxmlformats.org/drawingml/2006/table">
            <a:tbl>
              <a:tblPr firstRow="1" bandRow="1">
                <a:tableStyleId>{F5AB1C69-6EDB-4FF4-983F-18BD219EF322}</a:tableStyleId>
              </a:tblPr>
              <a:tblGrid>
                <a:gridCol w="1415391">
                  <a:extLst>
                    <a:ext uri="{9D8B030D-6E8A-4147-A177-3AD203B41FA5}">
                      <a16:colId xmlns:a16="http://schemas.microsoft.com/office/drawing/2014/main" val="1151579099"/>
                    </a:ext>
                  </a:extLst>
                </a:gridCol>
                <a:gridCol w="2339732">
                  <a:extLst>
                    <a:ext uri="{9D8B030D-6E8A-4147-A177-3AD203B41FA5}">
                      <a16:colId xmlns:a16="http://schemas.microsoft.com/office/drawing/2014/main" val="1725404083"/>
                    </a:ext>
                  </a:extLst>
                </a:gridCol>
              </a:tblGrid>
              <a:tr h="828709">
                <a:tc>
                  <a:txBody>
                    <a:bodyPr/>
                    <a:lstStyle/>
                    <a:p>
                      <a:pPr algn="ctr">
                        <a:lnSpc>
                          <a:spcPct val="200000"/>
                        </a:lnSpc>
                      </a:pPr>
                      <a:r>
                        <a:rPr lang="zh-TW" altLang="en-US" sz="2000" dirty="0">
                          <a:latin typeface="微軟正黑體" panose="020B0604030504040204" pitchFamily="34" charset="-120"/>
                          <a:ea typeface="微軟正黑體" panose="020B0604030504040204" pitchFamily="34" charset="-120"/>
                        </a:rPr>
                        <a:t>年分</a:t>
                      </a:r>
                    </a:p>
                  </a:txBody>
                  <a:tcPr/>
                </a:tc>
                <a:tc>
                  <a:txBody>
                    <a:bodyPr/>
                    <a:lstStyle/>
                    <a:p>
                      <a:pPr algn="ctr">
                        <a:lnSpc>
                          <a:spcPct val="114000"/>
                        </a:lnSpc>
                      </a:pPr>
                      <a:r>
                        <a:rPr lang="zh-TW" altLang="en-US" sz="2000" dirty="0">
                          <a:latin typeface="微軟正黑體" panose="020B0604030504040204" pitchFamily="34" charset="-120"/>
                          <a:ea typeface="微軟正黑體" panose="020B0604030504040204" pitchFamily="34" charset="-120"/>
                        </a:rPr>
                        <a:t>半導體產業市場</a:t>
                      </a:r>
                      <a:br>
                        <a:rPr lang="en-US" altLang="zh-TW" sz="2000" dirty="0">
                          <a:latin typeface="微軟正黑體" panose="020B0604030504040204" pitchFamily="34" charset="-120"/>
                          <a:ea typeface="微軟正黑體" panose="020B0604030504040204" pitchFamily="34" charset="-120"/>
                        </a:rPr>
                      </a:br>
                      <a:r>
                        <a:rPr lang="zh-TW" altLang="en-US" sz="2000" dirty="0">
                          <a:latin typeface="微軟正黑體" panose="020B0604030504040204" pitchFamily="34" charset="-120"/>
                          <a:ea typeface="微軟正黑體" panose="020B0604030504040204" pitchFamily="34" charset="-120"/>
                        </a:rPr>
                        <a:t>成長率（</a:t>
                      </a:r>
                      <a:r>
                        <a:rPr lang="en-US" altLang="zh-TW" sz="2000" dirty="0">
                          <a:latin typeface="微軟正黑體" panose="020B0604030504040204" pitchFamily="34" charset="-120"/>
                          <a:ea typeface="微軟正黑體" panose="020B0604030504040204" pitchFamily="34" charset="-120"/>
                        </a:rPr>
                        <a:t>YOY</a:t>
                      </a:r>
                      <a:r>
                        <a:rPr lang="zh-TW" altLang="en-US" sz="2000" dirty="0">
                          <a:latin typeface="微軟正黑體" panose="020B0604030504040204" pitchFamily="34" charset="-120"/>
                          <a:ea typeface="微軟正黑體" panose="020B0604030504040204" pitchFamily="34" charset="-120"/>
                        </a:rPr>
                        <a:t>）</a:t>
                      </a:r>
                    </a:p>
                  </a:txBody>
                  <a:tcPr/>
                </a:tc>
                <a:extLst>
                  <a:ext uri="{0D108BD9-81ED-4DB2-BD59-A6C34878D82A}">
                    <a16:rowId xmlns:a16="http://schemas.microsoft.com/office/drawing/2014/main" val="3778304770"/>
                  </a:ext>
                </a:extLst>
              </a:tr>
              <a:tr h="456874">
                <a:tc>
                  <a:txBody>
                    <a:bodyPr/>
                    <a:lstStyle/>
                    <a:p>
                      <a:pPr algn="ctr"/>
                      <a:r>
                        <a:rPr lang="en-US" altLang="zh-TW" sz="2000" dirty="0">
                          <a:latin typeface="微軟正黑體" panose="020B0604030504040204" pitchFamily="34" charset="-120"/>
                          <a:ea typeface="微軟正黑體" panose="020B0604030504040204" pitchFamily="34" charset="-120"/>
                        </a:rPr>
                        <a:t>2014</a:t>
                      </a:r>
                    </a:p>
                  </a:txBody>
                  <a:tcPr/>
                </a:tc>
                <a:tc>
                  <a:txBody>
                    <a:bodyPr/>
                    <a:lstStyle/>
                    <a:p>
                      <a:pPr algn="ctr"/>
                      <a:r>
                        <a:rPr lang="en-US" altLang="zh-TW" sz="2000" dirty="0">
                          <a:latin typeface="微軟正黑體" panose="020B0604030504040204" pitchFamily="34" charset="-120"/>
                          <a:ea typeface="微軟正黑體" panose="020B0604030504040204" pitchFamily="34" charset="-120"/>
                        </a:rPr>
                        <a:t>10%</a:t>
                      </a:r>
                      <a:endParaRPr lang="zh-TW" altLang="en-US" sz="20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030381444"/>
                  </a:ext>
                </a:extLst>
              </a:tr>
              <a:tr h="456874">
                <a:tc>
                  <a:txBody>
                    <a:bodyPr/>
                    <a:lstStyle/>
                    <a:p>
                      <a:pPr algn="ctr"/>
                      <a:r>
                        <a:rPr lang="en-US" altLang="zh-TW" sz="2000" dirty="0">
                          <a:latin typeface="微軟正黑體" panose="020B0604030504040204" pitchFamily="34" charset="-120"/>
                          <a:ea typeface="微軟正黑體" panose="020B0604030504040204" pitchFamily="34" charset="-120"/>
                        </a:rPr>
                        <a:t>2015</a:t>
                      </a:r>
                    </a:p>
                  </a:txBody>
                  <a:tcPr/>
                </a:tc>
                <a:tc>
                  <a:txBody>
                    <a:bodyPr/>
                    <a:lstStyle/>
                    <a:p>
                      <a:pPr algn="ctr"/>
                      <a:r>
                        <a:rPr lang="en-US" altLang="zh-TW" sz="2000" dirty="0">
                          <a:latin typeface="微軟正黑體" panose="020B0604030504040204" pitchFamily="34" charset="-120"/>
                          <a:ea typeface="微軟正黑體" panose="020B0604030504040204" pitchFamily="34" charset="-120"/>
                        </a:rPr>
                        <a:t>0%</a:t>
                      </a:r>
                      <a:endParaRPr lang="zh-TW" altLang="en-US" sz="20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50273979"/>
                  </a:ext>
                </a:extLst>
              </a:tr>
              <a:tr h="456874">
                <a:tc>
                  <a:txBody>
                    <a:bodyPr/>
                    <a:lstStyle/>
                    <a:p>
                      <a:pPr algn="ctr"/>
                      <a:r>
                        <a:rPr lang="en-US" altLang="zh-TW" sz="2000" dirty="0">
                          <a:latin typeface="微軟正黑體" panose="020B0604030504040204" pitchFamily="34" charset="-120"/>
                          <a:ea typeface="微軟正黑體" panose="020B0604030504040204" pitchFamily="34" charset="-120"/>
                        </a:rPr>
                        <a:t>2016</a:t>
                      </a:r>
                    </a:p>
                  </a:txBody>
                  <a:tcPr/>
                </a:tc>
                <a:tc>
                  <a:txBody>
                    <a:bodyPr/>
                    <a:lstStyle/>
                    <a:p>
                      <a:pPr algn="ctr"/>
                      <a:r>
                        <a:rPr lang="en-US" altLang="zh-TW" sz="2000" dirty="0">
                          <a:latin typeface="微軟正黑體" panose="020B0604030504040204" pitchFamily="34" charset="-120"/>
                          <a:ea typeface="微軟正黑體" panose="020B0604030504040204" pitchFamily="34" charset="-120"/>
                        </a:rPr>
                        <a:t>1%</a:t>
                      </a:r>
                      <a:endParaRPr lang="zh-TW" altLang="en-US" sz="20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729485561"/>
                  </a:ext>
                </a:extLst>
              </a:tr>
              <a:tr h="456874">
                <a:tc>
                  <a:txBody>
                    <a:bodyPr/>
                    <a:lstStyle/>
                    <a:p>
                      <a:pPr algn="ctr"/>
                      <a:r>
                        <a:rPr lang="en-US" altLang="zh-TW" sz="2000" dirty="0">
                          <a:latin typeface="微軟正黑體" panose="020B0604030504040204" pitchFamily="34" charset="-120"/>
                          <a:ea typeface="微軟正黑體" panose="020B0604030504040204" pitchFamily="34" charset="-120"/>
                        </a:rPr>
                        <a:t>2017</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000" dirty="0">
                          <a:latin typeface="微軟正黑體" panose="020B0604030504040204" pitchFamily="34" charset="-120"/>
                          <a:ea typeface="微軟正黑體" panose="020B0604030504040204" pitchFamily="34" charset="-120"/>
                        </a:rPr>
                        <a:t>22%</a:t>
                      </a:r>
                      <a:endParaRPr lang="zh-TW" altLang="en-US" sz="20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260326289"/>
                  </a:ext>
                </a:extLst>
              </a:tr>
              <a:tr h="456874">
                <a:tc>
                  <a:txBody>
                    <a:bodyPr/>
                    <a:lstStyle/>
                    <a:p>
                      <a:pPr algn="ctr"/>
                      <a:r>
                        <a:rPr lang="en-US" altLang="zh-TW" sz="2000" dirty="0">
                          <a:latin typeface="微軟正黑體" panose="020B0604030504040204" pitchFamily="34" charset="-120"/>
                          <a:ea typeface="微軟正黑體" panose="020B0604030504040204" pitchFamily="34" charset="-120"/>
                        </a:rPr>
                        <a:t>2018</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algn="ctr"/>
                      <a:r>
                        <a:rPr lang="en-US" altLang="zh-TW" sz="2000" dirty="0">
                          <a:latin typeface="微軟正黑體" panose="020B0604030504040204" pitchFamily="34" charset="-120"/>
                          <a:ea typeface="微軟正黑體" panose="020B0604030504040204" pitchFamily="34" charset="-120"/>
                        </a:rPr>
                        <a:t>14%</a:t>
                      </a:r>
                      <a:endParaRPr lang="zh-TW" altLang="en-US" sz="20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704019151"/>
                  </a:ext>
                </a:extLst>
              </a:tr>
              <a:tr h="456874">
                <a:tc>
                  <a:txBody>
                    <a:bodyPr/>
                    <a:lstStyle/>
                    <a:p>
                      <a:pPr algn="ctr"/>
                      <a:r>
                        <a:rPr lang="en-US" altLang="zh-TW" sz="2000" dirty="0">
                          <a:latin typeface="微軟正黑體" panose="020B0604030504040204" pitchFamily="34" charset="-120"/>
                          <a:ea typeface="微軟正黑體" panose="020B0604030504040204" pitchFamily="34" charset="-120"/>
                        </a:rPr>
                        <a:t>2019</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12%</a:t>
                      </a:r>
                      <a:endParaRPr lang="zh-TW" altLang="en-US" sz="20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38626445"/>
                  </a:ext>
                </a:extLst>
              </a:tr>
              <a:tr h="456874">
                <a:tc>
                  <a:txBody>
                    <a:bodyPr/>
                    <a:lstStyle/>
                    <a:p>
                      <a:pPr algn="ctr"/>
                      <a:r>
                        <a:rPr lang="en-US" altLang="zh-TW" sz="2000" dirty="0">
                          <a:latin typeface="微軟正黑體" panose="020B0604030504040204" pitchFamily="34" charset="-120"/>
                          <a:ea typeface="微軟正黑體" panose="020B0604030504040204" pitchFamily="34" charset="-120"/>
                        </a:rPr>
                        <a:t>2020</a:t>
                      </a:r>
                      <a:endParaRPr lang="zh-TW" altLang="en-US" sz="2000" dirty="0">
                        <a:latin typeface="微軟正黑體" panose="020B0604030504040204" pitchFamily="34" charset="-120"/>
                        <a:ea typeface="微軟正黑體" panose="020B0604030504040204" pitchFamily="34" charset="-120"/>
                      </a:endParaRPr>
                    </a:p>
                  </a:txBody>
                  <a:tcPr/>
                </a:tc>
                <a:tc>
                  <a:txBody>
                    <a:bodyPr/>
                    <a:lstStyle/>
                    <a:p>
                      <a:pPr algn="ct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3%</a:t>
                      </a:r>
                      <a:endParaRPr lang="zh-TW" altLang="en-US" sz="20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57715086"/>
                  </a:ext>
                </a:extLst>
              </a:tr>
            </a:tbl>
          </a:graphicData>
        </a:graphic>
      </p:graphicFrame>
      <p:sp>
        <p:nvSpPr>
          <p:cNvPr id="43" name="文字方塊 42">
            <a:extLst>
              <a:ext uri="{FF2B5EF4-FFF2-40B4-BE49-F238E27FC236}">
                <a16:creationId xmlns:a16="http://schemas.microsoft.com/office/drawing/2014/main" id="{781D8053-81A7-4EB7-8C74-FE1A7309DC20}"/>
              </a:ext>
            </a:extLst>
          </p:cNvPr>
          <p:cNvSpPr txBox="1"/>
          <p:nvPr/>
        </p:nvSpPr>
        <p:spPr>
          <a:xfrm>
            <a:off x="753848" y="6032373"/>
            <a:ext cx="5126252"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資料來源：</a:t>
            </a:r>
            <a:r>
              <a:rPr lang="en-US" altLang="zh-TW" dirty="0">
                <a:latin typeface="微軟正黑體" panose="020B0604030504040204" pitchFamily="34" charset="-120"/>
                <a:ea typeface="微軟正黑體" panose="020B0604030504040204" pitchFamily="34" charset="-120"/>
              </a:rPr>
              <a:t>YOLE</a:t>
            </a:r>
            <a:r>
              <a:rPr lang="zh-TW" altLang="en-US" dirty="0">
                <a:latin typeface="微軟正黑體" panose="020B0604030504040204" pitchFamily="34" charset="-120"/>
                <a:ea typeface="微軟正黑體" panose="020B0604030504040204" pitchFamily="34" charset="-120"/>
              </a:rPr>
              <a:t>、永豐金證券－產業景氣循環圖</a:t>
            </a:r>
          </a:p>
        </p:txBody>
      </p:sp>
      <p:pic>
        <p:nvPicPr>
          <p:cNvPr id="2" name="圖片 1">
            <a:extLst>
              <a:ext uri="{FF2B5EF4-FFF2-40B4-BE49-F238E27FC236}">
                <a16:creationId xmlns:a16="http://schemas.microsoft.com/office/drawing/2014/main" id="{A602E1C0-D8EA-42C0-B2F2-04F728B47AE9}"/>
              </a:ext>
            </a:extLst>
          </p:cNvPr>
          <p:cNvPicPr>
            <a:picLocks noChangeAspect="1"/>
          </p:cNvPicPr>
          <p:nvPr/>
        </p:nvPicPr>
        <p:blipFill>
          <a:blip r:embed="rId3"/>
          <a:stretch>
            <a:fillRect/>
          </a:stretch>
        </p:blipFill>
        <p:spPr>
          <a:xfrm>
            <a:off x="753848" y="1519216"/>
            <a:ext cx="6699498" cy="4026826"/>
          </a:xfrm>
          <a:prstGeom prst="rect">
            <a:avLst/>
          </a:prstGeom>
        </p:spPr>
      </p:pic>
    </p:spTree>
    <p:extLst>
      <p:ext uri="{BB962C8B-B14F-4D97-AF65-F5344CB8AC3E}">
        <p14:creationId xmlns:p14="http://schemas.microsoft.com/office/powerpoint/2010/main" val="31772732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3" y="1480720"/>
            <a:ext cx="10356850" cy="1305870"/>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位處於高原期</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新產品開發：第三代半導體晶圓</a:t>
            </a:r>
          </a:p>
        </p:txBody>
      </p:sp>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產業生命週期</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1" name="圖片 40">
            <a:extLst>
              <a:ext uri="{FF2B5EF4-FFF2-40B4-BE49-F238E27FC236}">
                <a16:creationId xmlns:a16="http://schemas.microsoft.com/office/drawing/2014/main" id="{6B654056-8282-41CB-9D1E-A8E88F00A9EE}"/>
              </a:ext>
            </a:extLst>
          </p:cNvPr>
          <p:cNvPicPr>
            <a:picLocks noChangeAspect="1"/>
          </p:cNvPicPr>
          <p:nvPr/>
        </p:nvPicPr>
        <p:blipFill>
          <a:blip r:embed="rId3"/>
          <a:stretch>
            <a:fillRect/>
          </a:stretch>
        </p:blipFill>
        <p:spPr>
          <a:xfrm>
            <a:off x="856343" y="3077405"/>
            <a:ext cx="6293853" cy="3393026"/>
          </a:xfrm>
          <a:prstGeom prst="rect">
            <a:avLst/>
          </a:prstGeom>
        </p:spPr>
      </p:pic>
      <p:sp>
        <p:nvSpPr>
          <p:cNvPr id="42" name="文字方塊 41">
            <a:extLst>
              <a:ext uri="{FF2B5EF4-FFF2-40B4-BE49-F238E27FC236}">
                <a16:creationId xmlns:a16="http://schemas.microsoft.com/office/drawing/2014/main" id="{02BE889E-0A6B-4BF1-842B-F65BBD520519}"/>
              </a:ext>
            </a:extLst>
          </p:cNvPr>
          <p:cNvSpPr txBox="1"/>
          <p:nvPr/>
        </p:nvSpPr>
        <p:spPr>
          <a:xfrm>
            <a:off x="10805180" y="6040668"/>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33386922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2" y="1480720"/>
            <a:ext cx="10814958" cy="3891193"/>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b="1" dirty="0">
                <a:latin typeface="微軟正黑體" panose="020B0604030504040204" pitchFamily="34" charset="-120"/>
                <a:ea typeface="微軟正黑體" panose="020B0604030504040204" pitchFamily="34" charset="-120"/>
              </a:rPr>
              <a:t>一般情況：</a:t>
            </a:r>
            <a:endParaRPr lang="en-US" altLang="zh-TW" sz="2800" b="1"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Q3</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Q4</a:t>
            </a:r>
            <a:r>
              <a:rPr lang="zh-TW" altLang="en-US" sz="2800" dirty="0">
                <a:latin typeface="微軟正黑體" panose="020B0604030504040204" pitchFamily="34" charset="-120"/>
                <a:ea typeface="微軟正黑體" panose="020B0604030504040204" pitchFamily="34" charset="-120"/>
              </a:rPr>
              <a:t>為科技業換機潮常為</a:t>
            </a:r>
            <a:r>
              <a:rPr lang="en-US" altLang="zh-TW" sz="2800" dirty="0">
                <a:latin typeface="微軟正黑體" panose="020B0604030504040204" pitchFamily="34" charset="-120"/>
                <a:ea typeface="微軟正黑體" panose="020B0604030504040204" pitchFamily="34" charset="-120"/>
              </a:rPr>
              <a:t>IT</a:t>
            </a:r>
            <a:r>
              <a:rPr lang="zh-TW" altLang="en-US" sz="2800" dirty="0">
                <a:latin typeface="微軟正黑體" panose="020B0604030504040204" pitchFamily="34" charset="-120"/>
                <a:ea typeface="微軟正黑體" panose="020B0604030504040204" pitchFamily="34" charset="-120"/>
              </a:rPr>
              <a:t>業整體的旺季</a:t>
            </a: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Q1</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Q2</a:t>
            </a:r>
            <a:r>
              <a:rPr lang="zh-TW" altLang="en-US" sz="2800" dirty="0">
                <a:latin typeface="微軟正黑體" panose="020B0604030504040204" pitchFamily="34" charset="-120"/>
                <a:ea typeface="微軟正黑體" panose="020B0604030504040204" pitchFamily="34" charset="-120"/>
              </a:rPr>
              <a:t>則相對為淡季需求減少及題材效應退燒</a:t>
            </a:r>
          </a:p>
          <a:p>
            <a:pPr>
              <a:lnSpc>
                <a:spcPct val="150000"/>
              </a:lnSpc>
            </a:pPr>
            <a:r>
              <a:rPr lang="zh-TW" altLang="en-US" sz="2800" b="1" dirty="0">
                <a:latin typeface="微軟正黑體" panose="020B0604030504040204" pitchFamily="34" charset="-120"/>
                <a:ea typeface="微軟正黑體" panose="020B0604030504040204" pitchFamily="34" charset="-120"/>
              </a:rPr>
              <a:t>目前情況：</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換機潮逐漸沒落</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公司的發展趨為大者恆大，佔有率提升淡旺季因子影響逐漸縮小</a:t>
            </a:r>
          </a:p>
        </p:txBody>
      </p:sp>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淡旺季因子</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EAB423A0-1A0C-430C-83B3-9B40F2063423}"/>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11411529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2" y="1480720"/>
            <a:ext cx="10814958" cy="1952201"/>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b="1" dirty="0">
                <a:latin typeface="微軟正黑體" panose="020B0604030504040204" pitchFamily="34" charset="-120"/>
                <a:ea typeface="微軟正黑體" panose="020B0604030504040204" pitchFamily="34" charset="-120"/>
              </a:rPr>
              <a:t>存貨：</a:t>
            </a:r>
            <a:endParaRPr lang="en-US" altLang="zh-TW" sz="2800" b="1"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原料－矽礦</a:t>
            </a:r>
          </a:p>
          <a:p>
            <a:pPr>
              <a:lnSpc>
                <a:spcPct val="150000"/>
              </a:lnSpc>
            </a:pPr>
            <a:r>
              <a:rPr lang="zh-TW" altLang="en-US" sz="2800" dirty="0">
                <a:latin typeface="微軟正黑體" panose="020B0604030504040204" pitchFamily="34" charset="-120"/>
                <a:ea typeface="微軟正黑體" panose="020B0604030504040204" pitchFamily="34" charset="-120"/>
              </a:rPr>
              <a:t>成品－空白晶圓</a:t>
            </a:r>
          </a:p>
        </p:txBody>
      </p:sp>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存貨波動</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表格 5">
            <a:extLst>
              <a:ext uri="{FF2B5EF4-FFF2-40B4-BE49-F238E27FC236}">
                <a16:creationId xmlns:a16="http://schemas.microsoft.com/office/drawing/2014/main" id="{495B4610-CC44-425F-BDEB-1E85E4F064BC}"/>
              </a:ext>
            </a:extLst>
          </p:cNvPr>
          <p:cNvGraphicFramePr>
            <a:graphicFrameLocks noGrp="1"/>
          </p:cNvGraphicFramePr>
          <p:nvPr>
            <p:extLst>
              <p:ext uri="{D42A27DB-BD31-4B8C-83A1-F6EECF244321}">
                <p14:modId xmlns:p14="http://schemas.microsoft.com/office/powerpoint/2010/main" val="529287248"/>
              </p:ext>
            </p:extLst>
          </p:nvPr>
        </p:nvGraphicFramePr>
        <p:xfrm>
          <a:off x="4421187" y="1785521"/>
          <a:ext cx="5006068" cy="3951920"/>
        </p:xfrm>
        <a:graphic>
          <a:graphicData uri="http://schemas.openxmlformats.org/drawingml/2006/table">
            <a:tbl>
              <a:tblPr firstRow="1" bandRow="1">
                <a:tableStyleId>{5C22544A-7EE6-4342-B048-85BDC9FD1C3A}</a:tableStyleId>
              </a:tblPr>
              <a:tblGrid>
                <a:gridCol w="1927561">
                  <a:extLst>
                    <a:ext uri="{9D8B030D-6E8A-4147-A177-3AD203B41FA5}">
                      <a16:colId xmlns:a16="http://schemas.microsoft.com/office/drawing/2014/main" val="1188291818"/>
                    </a:ext>
                  </a:extLst>
                </a:gridCol>
                <a:gridCol w="3078507">
                  <a:extLst>
                    <a:ext uri="{9D8B030D-6E8A-4147-A177-3AD203B41FA5}">
                      <a16:colId xmlns:a16="http://schemas.microsoft.com/office/drawing/2014/main" val="2224560451"/>
                    </a:ext>
                  </a:extLst>
                </a:gridCol>
              </a:tblGrid>
              <a:tr h="1318459">
                <a:tc>
                  <a:txBody>
                    <a:bodyPr/>
                    <a:lstStyle/>
                    <a:p>
                      <a:pPr algn="ctr">
                        <a:lnSpc>
                          <a:spcPct val="250000"/>
                        </a:lnSpc>
                      </a:pPr>
                      <a:r>
                        <a:rPr lang="zh-TW" altLang="en-US" sz="2400" dirty="0"/>
                        <a:t>公司</a:t>
                      </a:r>
                      <a:endParaRPr lang="zh-TW" altLang="en-US" sz="2400" dirty="0">
                        <a:latin typeface="+mn-ea"/>
                        <a:ea typeface="+mn-ea"/>
                      </a:endParaRPr>
                    </a:p>
                  </a:txBody>
                  <a:tcPr/>
                </a:tc>
                <a:tc>
                  <a:txBody>
                    <a:bodyPr/>
                    <a:lstStyle/>
                    <a:p>
                      <a:pPr algn="ctr">
                        <a:lnSpc>
                          <a:spcPct val="150000"/>
                        </a:lnSpc>
                      </a:pPr>
                      <a:r>
                        <a:rPr lang="zh-TW" altLang="en-US" sz="2400" dirty="0"/>
                        <a:t>存貨周轉率（</a:t>
                      </a:r>
                      <a:r>
                        <a:rPr lang="en-US" altLang="zh-TW" sz="2400" dirty="0"/>
                        <a:t>2020Q1~2021Q1</a:t>
                      </a:r>
                      <a:r>
                        <a:rPr lang="zh-TW" altLang="en-US" sz="2400" dirty="0"/>
                        <a:t>）</a:t>
                      </a:r>
                      <a:endParaRPr lang="zh-TW" altLang="en-US" sz="2400" dirty="0">
                        <a:latin typeface="+mn-ea"/>
                        <a:ea typeface="+mn-ea"/>
                      </a:endParaRPr>
                    </a:p>
                  </a:txBody>
                  <a:tcPr/>
                </a:tc>
                <a:extLst>
                  <a:ext uri="{0D108BD9-81ED-4DB2-BD59-A6C34878D82A}">
                    <a16:rowId xmlns:a16="http://schemas.microsoft.com/office/drawing/2014/main" val="1203258191"/>
                  </a:ext>
                </a:extLst>
              </a:tr>
              <a:tr h="658547">
                <a:tc>
                  <a:txBody>
                    <a:bodyPr/>
                    <a:lstStyle/>
                    <a:p>
                      <a:pPr algn="ctr">
                        <a:lnSpc>
                          <a:spcPct val="150000"/>
                        </a:lnSpc>
                      </a:pPr>
                      <a:r>
                        <a:rPr lang="zh-TW" altLang="en-US" sz="2400" dirty="0"/>
                        <a:t>中美晶</a:t>
                      </a:r>
                      <a:endParaRPr lang="en-US" altLang="zh-TW" sz="2400" dirty="0">
                        <a:latin typeface="+mn-ea"/>
                        <a:ea typeface="+mn-ea"/>
                      </a:endParaRPr>
                    </a:p>
                  </a:txBody>
                  <a:tcPr/>
                </a:tc>
                <a:tc>
                  <a:txBody>
                    <a:bodyPr/>
                    <a:lstStyle/>
                    <a:p>
                      <a:pPr algn="ctr">
                        <a:lnSpc>
                          <a:spcPct val="150000"/>
                        </a:lnSpc>
                      </a:pPr>
                      <a:r>
                        <a:rPr lang="en-US" altLang="zh-TW" sz="2400" dirty="0"/>
                        <a:t>1.244</a:t>
                      </a:r>
                      <a:endParaRPr lang="zh-TW" altLang="en-US" sz="2400" dirty="0">
                        <a:latin typeface="+mn-ea"/>
                        <a:ea typeface="+mn-ea"/>
                      </a:endParaRPr>
                    </a:p>
                  </a:txBody>
                  <a:tcPr/>
                </a:tc>
                <a:extLst>
                  <a:ext uri="{0D108BD9-81ED-4DB2-BD59-A6C34878D82A}">
                    <a16:rowId xmlns:a16="http://schemas.microsoft.com/office/drawing/2014/main" val="1229424254"/>
                  </a:ext>
                </a:extLst>
              </a:tr>
              <a:tr h="657820">
                <a:tc>
                  <a:txBody>
                    <a:bodyPr/>
                    <a:lstStyle/>
                    <a:p>
                      <a:pPr algn="ctr">
                        <a:lnSpc>
                          <a:spcPct val="150000"/>
                        </a:lnSpc>
                      </a:pPr>
                      <a:r>
                        <a:rPr lang="zh-TW" altLang="en-US" sz="2400" dirty="0"/>
                        <a:t>合晶 </a:t>
                      </a:r>
                      <a:endParaRPr lang="zh-TW" altLang="en-US" sz="2400" dirty="0">
                        <a:latin typeface="+mn-ea"/>
                        <a:ea typeface="+mn-ea"/>
                      </a:endParaRPr>
                    </a:p>
                  </a:txBody>
                  <a:tcPr/>
                </a:tc>
                <a:tc>
                  <a:txBody>
                    <a:bodyPr/>
                    <a:lstStyle/>
                    <a:p>
                      <a:pPr algn="ctr">
                        <a:lnSpc>
                          <a:spcPct val="150000"/>
                        </a:lnSpc>
                      </a:pPr>
                      <a:r>
                        <a:rPr lang="en-US" altLang="zh-TW" sz="2400" dirty="0"/>
                        <a:t>0.67</a:t>
                      </a:r>
                      <a:endParaRPr lang="zh-TW" altLang="en-US" sz="2400" dirty="0">
                        <a:latin typeface="+mn-ea"/>
                        <a:ea typeface="+mn-ea"/>
                      </a:endParaRPr>
                    </a:p>
                  </a:txBody>
                  <a:tcPr/>
                </a:tc>
                <a:extLst>
                  <a:ext uri="{0D108BD9-81ED-4DB2-BD59-A6C34878D82A}">
                    <a16:rowId xmlns:a16="http://schemas.microsoft.com/office/drawing/2014/main" val="4239761913"/>
                  </a:ext>
                </a:extLst>
              </a:tr>
              <a:tr h="658547">
                <a:tc>
                  <a:txBody>
                    <a:bodyPr/>
                    <a:lstStyle/>
                    <a:p>
                      <a:pPr algn="ctr">
                        <a:lnSpc>
                          <a:spcPct val="150000"/>
                        </a:lnSpc>
                      </a:pPr>
                      <a:r>
                        <a:rPr lang="zh-TW" altLang="en-US" sz="2400" dirty="0"/>
                        <a:t>台勝科</a:t>
                      </a:r>
                      <a:endParaRPr lang="zh-TW" altLang="en-US" sz="2400" dirty="0">
                        <a:latin typeface="+mn-ea"/>
                        <a:ea typeface="+mn-ea"/>
                      </a:endParaRPr>
                    </a:p>
                  </a:txBody>
                  <a:tcPr/>
                </a:tc>
                <a:tc>
                  <a:txBody>
                    <a:bodyPr/>
                    <a:lstStyle/>
                    <a:p>
                      <a:pPr algn="ctr">
                        <a:lnSpc>
                          <a:spcPct val="150000"/>
                        </a:lnSpc>
                      </a:pPr>
                      <a:r>
                        <a:rPr lang="en-US" altLang="zh-TW" sz="2400" dirty="0"/>
                        <a:t>0.8</a:t>
                      </a:r>
                      <a:endParaRPr lang="zh-TW" altLang="en-US" sz="2400" dirty="0">
                        <a:latin typeface="+mn-ea"/>
                        <a:ea typeface="+mn-ea"/>
                      </a:endParaRPr>
                    </a:p>
                  </a:txBody>
                  <a:tcPr/>
                </a:tc>
                <a:extLst>
                  <a:ext uri="{0D108BD9-81ED-4DB2-BD59-A6C34878D82A}">
                    <a16:rowId xmlns:a16="http://schemas.microsoft.com/office/drawing/2014/main" val="886099041"/>
                  </a:ext>
                </a:extLst>
              </a:tr>
              <a:tr h="658547">
                <a:tc>
                  <a:txBody>
                    <a:bodyPr/>
                    <a:lstStyle/>
                    <a:p>
                      <a:pPr algn="ctr">
                        <a:lnSpc>
                          <a:spcPct val="150000"/>
                        </a:lnSpc>
                      </a:pPr>
                      <a:r>
                        <a:rPr lang="zh-TW" altLang="en-US" sz="2400" dirty="0"/>
                        <a:t>嘉晶</a:t>
                      </a:r>
                      <a:endParaRPr lang="zh-TW" altLang="en-US" sz="2400" dirty="0">
                        <a:latin typeface="+mn-ea"/>
                        <a:ea typeface="+mn-ea"/>
                      </a:endParaRPr>
                    </a:p>
                  </a:txBody>
                  <a:tcPr/>
                </a:tc>
                <a:tc>
                  <a:txBody>
                    <a:bodyPr/>
                    <a:lstStyle/>
                    <a:p>
                      <a:pPr algn="ctr">
                        <a:lnSpc>
                          <a:spcPct val="150000"/>
                        </a:lnSpc>
                      </a:pPr>
                      <a:r>
                        <a:rPr lang="en-US" altLang="zh-TW" sz="2400" dirty="0"/>
                        <a:t>1.16</a:t>
                      </a:r>
                      <a:endParaRPr lang="zh-TW" altLang="en-US" sz="2400" dirty="0">
                        <a:latin typeface="+mn-ea"/>
                        <a:ea typeface="+mn-ea"/>
                      </a:endParaRPr>
                    </a:p>
                  </a:txBody>
                  <a:tcPr/>
                </a:tc>
                <a:extLst>
                  <a:ext uri="{0D108BD9-81ED-4DB2-BD59-A6C34878D82A}">
                    <a16:rowId xmlns:a16="http://schemas.microsoft.com/office/drawing/2014/main" val="4050119744"/>
                  </a:ext>
                </a:extLst>
              </a:tr>
            </a:tbl>
          </a:graphicData>
        </a:graphic>
      </p:graphicFrame>
      <p:sp>
        <p:nvSpPr>
          <p:cNvPr id="7" name="文字方塊 6">
            <a:extLst>
              <a:ext uri="{FF2B5EF4-FFF2-40B4-BE49-F238E27FC236}">
                <a16:creationId xmlns:a16="http://schemas.microsoft.com/office/drawing/2014/main" id="{0DE427F0-14A8-47F2-92E8-C6F55844BE22}"/>
              </a:ext>
            </a:extLst>
          </p:cNvPr>
          <p:cNvSpPr txBox="1"/>
          <p:nvPr/>
        </p:nvSpPr>
        <p:spPr>
          <a:xfrm>
            <a:off x="7620000" y="5929855"/>
            <a:ext cx="1807255" cy="369332"/>
          </a:xfrm>
          <a:prstGeom prst="rect">
            <a:avLst/>
          </a:prstGeom>
          <a:noFill/>
        </p:spPr>
        <p:txBody>
          <a:bodyPr wrap="square" rtlCol="0">
            <a:spAutoFit/>
          </a:bodyPr>
          <a:lstStyle/>
          <a:p>
            <a:pPr algn="ctr"/>
            <a:r>
              <a:rPr lang="zh-TW" altLang="en-US" dirty="0">
                <a:latin typeface="微軟正黑體" panose="020B0604030504040204" pitchFamily="34" charset="-120"/>
                <a:ea typeface="微軟正黑體" panose="020B0604030504040204" pitchFamily="34" charset="-120"/>
              </a:rPr>
              <a:t>資料來源：鉅亨</a:t>
            </a:r>
          </a:p>
        </p:txBody>
      </p:sp>
      <p:sp>
        <p:nvSpPr>
          <p:cNvPr id="8" name="文字方塊 7">
            <a:extLst>
              <a:ext uri="{FF2B5EF4-FFF2-40B4-BE49-F238E27FC236}">
                <a16:creationId xmlns:a16="http://schemas.microsoft.com/office/drawing/2014/main" id="{860F8905-C52E-475B-A48A-6B4BF6C9C8B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35071639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92272" y="4283999"/>
            <a:ext cx="3807453" cy="830997"/>
          </a:xfrm>
          <a:prstGeom prst="rect">
            <a:avLst/>
          </a:prstGeom>
          <a:noFill/>
        </p:spPr>
        <p:txBody>
          <a:bodyPr wrap="none" rtlCol="0">
            <a:spAutoFit/>
            <a:scene3d>
              <a:camera prst="orthographicFront"/>
              <a:lightRig rig="threePt" dir="t"/>
            </a:scene3d>
            <a:sp3d contourW="12700"/>
          </a:bodyPr>
          <a:lstStyle/>
          <a:p>
            <a:pPr lvl="0" algn="ctr">
              <a:defRPr/>
            </a:pPr>
            <a:r>
              <a:rPr lang="en-US" altLang="zh-TW" sz="4800" b="1" dirty="0">
                <a:solidFill>
                  <a:schemeClr val="bg1"/>
                </a:solidFill>
                <a:latin typeface="微軟正黑體" panose="020B0604030504040204" pitchFamily="34" charset="-120"/>
                <a:ea typeface="微軟正黑體" panose="020B0604030504040204" pitchFamily="34" charset="-120"/>
              </a:rPr>
              <a:t>03/ </a:t>
            </a:r>
            <a:r>
              <a:rPr lang="zh-TW" altLang="en-US" sz="4800" b="1" dirty="0">
                <a:solidFill>
                  <a:schemeClr val="bg1"/>
                </a:solidFill>
                <a:latin typeface="微軟正黑體" panose="020B0604030504040204" pitchFamily="34" charset="-120"/>
                <a:ea typeface="微軟正黑體" panose="020B0604030504040204" pitchFamily="34" charset="-120"/>
              </a:rPr>
              <a:t>產業特性</a:t>
            </a:r>
            <a:endParaRPr lang="zh-CN"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1"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栗彤軒</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100849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92271" y="4283999"/>
            <a:ext cx="3807453" cy="830997"/>
          </a:xfrm>
          <a:prstGeom prst="rect">
            <a:avLst/>
          </a:prstGeom>
          <a:noFill/>
        </p:spPr>
        <p:txBody>
          <a:bodyPr wrap="none" rtlCol="0">
            <a:spAutoFit/>
            <a:scene3d>
              <a:camera prst="orthographicFront"/>
              <a:lightRig rig="threePt" dir="t"/>
            </a:scene3d>
            <a:sp3d contourW="12700"/>
          </a:bodyPr>
          <a:lstStyle/>
          <a:p>
            <a:pPr lvl="0" algn="ctr">
              <a:defRPr/>
            </a:pPr>
            <a:r>
              <a:rPr lang="en-US" altLang="zh-TW" sz="4800" b="1" dirty="0">
                <a:solidFill>
                  <a:schemeClr val="bg1"/>
                </a:solidFill>
                <a:latin typeface="微軟正黑體" panose="020B0604030504040204" pitchFamily="34" charset="-120"/>
                <a:ea typeface="微軟正黑體" panose="020B0604030504040204" pitchFamily="34" charset="-120"/>
              </a:rPr>
              <a:t>01/ </a:t>
            </a:r>
            <a:r>
              <a:rPr lang="zh-TW" altLang="en-US" sz="4800" b="1" dirty="0">
                <a:solidFill>
                  <a:schemeClr val="bg1"/>
                </a:solidFill>
                <a:latin typeface="微軟正黑體" panose="020B0604030504040204" pitchFamily="34" charset="-120"/>
                <a:ea typeface="微軟正黑體" panose="020B0604030504040204" pitchFamily="34" charset="-120"/>
              </a:rPr>
              <a:t>行業分析</a:t>
            </a:r>
            <a:endParaRPr lang="zh-CN"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0"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陳泊佑</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001180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2" y="1480720"/>
            <a:ext cx="10814958" cy="4537524"/>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技術密集</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資本密集</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固定成本比重高              </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客戶認證週期長</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技術快速提昇</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研發週期長</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市佔率集中於少數企業</a:t>
            </a:r>
          </a:p>
        </p:txBody>
      </p:sp>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產業特點</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圖表 9">
            <a:extLst>
              <a:ext uri="{FF2B5EF4-FFF2-40B4-BE49-F238E27FC236}">
                <a16:creationId xmlns:a16="http://schemas.microsoft.com/office/drawing/2014/main" id="{BC7D3394-B4E2-427A-BAD3-D0AFC55B4700}"/>
              </a:ext>
            </a:extLst>
          </p:cNvPr>
          <p:cNvGraphicFramePr/>
          <p:nvPr>
            <p:extLst>
              <p:ext uri="{D42A27DB-BD31-4B8C-83A1-F6EECF244321}">
                <p14:modId xmlns:p14="http://schemas.microsoft.com/office/powerpoint/2010/main" val="3226453693"/>
              </p:ext>
            </p:extLst>
          </p:nvPr>
        </p:nvGraphicFramePr>
        <p:xfrm>
          <a:off x="4902578" y="1293962"/>
          <a:ext cx="6433079" cy="4911040"/>
        </p:xfrm>
        <a:graphic>
          <a:graphicData uri="http://schemas.openxmlformats.org/drawingml/2006/chart">
            <c:chart xmlns:c="http://schemas.openxmlformats.org/drawingml/2006/chart" xmlns:r="http://schemas.openxmlformats.org/officeDocument/2006/relationships" r:id="rId3"/>
          </a:graphicData>
        </a:graphic>
      </p:graphicFrame>
      <p:sp>
        <p:nvSpPr>
          <p:cNvPr id="13" name="文字方塊 12">
            <a:extLst>
              <a:ext uri="{FF2B5EF4-FFF2-40B4-BE49-F238E27FC236}">
                <a16:creationId xmlns:a16="http://schemas.microsoft.com/office/drawing/2014/main" id="{54BC63AB-56FB-48F3-AB96-31BF2E1E6A57}"/>
              </a:ext>
            </a:extLst>
          </p:cNvPr>
          <p:cNvSpPr txBox="1"/>
          <p:nvPr/>
        </p:nvSpPr>
        <p:spPr>
          <a:xfrm>
            <a:off x="10850900" y="6031524"/>
            <a:ext cx="1056620" cy="609600"/>
          </a:xfrm>
          <a:prstGeom prst="rect">
            <a:avLst/>
          </a:prstGeom>
          <a:solidFill>
            <a:srgbClr val="EDEDF7"/>
          </a:solidFill>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2F07609C-8BB7-436A-9B6D-A059FCC0B267}"/>
              </a:ext>
            </a:extLst>
          </p:cNvPr>
          <p:cNvSpPr txBox="1"/>
          <p:nvPr/>
        </p:nvSpPr>
        <p:spPr>
          <a:xfrm>
            <a:off x="5780795" y="6012330"/>
            <a:ext cx="2031325"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資料來源：優分析</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511719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成本結構</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圖表 6">
            <a:extLst>
              <a:ext uri="{FF2B5EF4-FFF2-40B4-BE49-F238E27FC236}">
                <a16:creationId xmlns:a16="http://schemas.microsoft.com/office/drawing/2014/main" id="{1CC336FA-21AD-41DF-97DB-224B6A489966}"/>
              </a:ext>
            </a:extLst>
          </p:cNvPr>
          <p:cNvGraphicFramePr/>
          <p:nvPr>
            <p:extLst>
              <p:ext uri="{D42A27DB-BD31-4B8C-83A1-F6EECF244321}">
                <p14:modId xmlns:p14="http://schemas.microsoft.com/office/powerpoint/2010/main" val="2524657942"/>
              </p:ext>
            </p:extLst>
          </p:nvPr>
        </p:nvGraphicFramePr>
        <p:xfrm>
          <a:off x="-20121" y="1413559"/>
          <a:ext cx="6696511" cy="4562732"/>
        </p:xfrm>
        <a:graphic>
          <a:graphicData uri="http://schemas.openxmlformats.org/drawingml/2006/chart">
            <c:chart xmlns:c="http://schemas.openxmlformats.org/drawingml/2006/chart" xmlns:r="http://schemas.openxmlformats.org/officeDocument/2006/relationships" r:id="rId3"/>
          </a:graphicData>
        </a:graphic>
      </p:graphicFrame>
      <p:sp>
        <p:nvSpPr>
          <p:cNvPr id="8" name="文字方塊 7">
            <a:extLst>
              <a:ext uri="{FF2B5EF4-FFF2-40B4-BE49-F238E27FC236}">
                <a16:creationId xmlns:a16="http://schemas.microsoft.com/office/drawing/2014/main" id="{79EE6EA1-2868-4994-83CE-72D7545487A1}"/>
              </a:ext>
            </a:extLst>
          </p:cNvPr>
          <p:cNvSpPr txBox="1"/>
          <p:nvPr/>
        </p:nvSpPr>
        <p:spPr>
          <a:xfrm>
            <a:off x="7607299" y="5807631"/>
            <a:ext cx="3612809"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資料來源：環球晶營業成本明細表</a:t>
            </a:r>
          </a:p>
        </p:txBody>
      </p:sp>
      <p:graphicFrame>
        <p:nvGraphicFramePr>
          <p:cNvPr id="13" name="表格 18">
            <a:extLst>
              <a:ext uri="{FF2B5EF4-FFF2-40B4-BE49-F238E27FC236}">
                <a16:creationId xmlns:a16="http://schemas.microsoft.com/office/drawing/2014/main" id="{37B83C82-76D9-4362-A223-321FBF31E8E6}"/>
              </a:ext>
            </a:extLst>
          </p:cNvPr>
          <p:cNvGraphicFramePr>
            <a:graphicFrameLocks noGrp="1"/>
          </p:cNvGraphicFramePr>
          <p:nvPr>
            <p:extLst>
              <p:ext uri="{D42A27DB-BD31-4B8C-83A1-F6EECF244321}">
                <p14:modId xmlns:p14="http://schemas.microsoft.com/office/powerpoint/2010/main" val="3932515711"/>
              </p:ext>
            </p:extLst>
          </p:nvPr>
        </p:nvGraphicFramePr>
        <p:xfrm>
          <a:off x="6286500" y="1775819"/>
          <a:ext cx="4933608" cy="3808668"/>
        </p:xfrm>
        <a:graphic>
          <a:graphicData uri="http://schemas.openxmlformats.org/drawingml/2006/table">
            <a:tbl>
              <a:tblPr firstRow="1" bandRow="1">
                <a:tableStyleId>{5C22544A-7EE6-4342-B048-85BDC9FD1C3A}</a:tableStyleId>
              </a:tblPr>
              <a:tblGrid>
                <a:gridCol w="2466804">
                  <a:extLst>
                    <a:ext uri="{9D8B030D-6E8A-4147-A177-3AD203B41FA5}">
                      <a16:colId xmlns:a16="http://schemas.microsoft.com/office/drawing/2014/main" val="2653235523"/>
                    </a:ext>
                  </a:extLst>
                </a:gridCol>
                <a:gridCol w="2466804">
                  <a:extLst>
                    <a:ext uri="{9D8B030D-6E8A-4147-A177-3AD203B41FA5}">
                      <a16:colId xmlns:a16="http://schemas.microsoft.com/office/drawing/2014/main" val="3556845"/>
                    </a:ext>
                  </a:extLst>
                </a:gridCol>
              </a:tblGrid>
              <a:tr h="634778">
                <a:tc>
                  <a:txBody>
                    <a:bodyPr/>
                    <a:lstStyle/>
                    <a:p>
                      <a:pPr algn="ctr">
                        <a:lnSpc>
                          <a:spcPct val="150000"/>
                        </a:lnSpc>
                      </a:pPr>
                      <a:r>
                        <a:rPr lang="zh-TW" altLang="en-US" sz="2400" dirty="0">
                          <a:latin typeface="微軟正黑體" panose="020B0604030504040204" pitchFamily="34" charset="-120"/>
                          <a:ea typeface="微軟正黑體" panose="020B0604030504040204" pitchFamily="34" charset="-120"/>
                        </a:rPr>
                        <a:t>項目</a:t>
                      </a:r>
                    </a:p>
                  </a:txBody>
                  <a:tcPr/>
                </a:tc>
                <a:tc>
                  <a:txBody>
                    <a:bodyPr/>
                    <a:lstStyle/>
                    <a:p>
                      <a:pPr algn="ctr">
                        <a:lnSpc>
                          <a:spcPct val="150000"/>
                        </a:lnSpc>
                      </a:pPr>
                      <a:r>
                        <a:rPr lang="zh-TW" altLang="en-US" sz="2400" dirty="0">
                          <a:latin typeface="微軟正黑體" panose="020B0604030504040204" pitchFamily="34" charset="-120"/>
                          <a:ea typeface="微軟正黑體" panose="020B0604030504040204" pitchFamily="34" charset="-120"/>
                        </a:rPr>
                        <a:t>金額（千元）</a:t>
                      </a:r>
                    </a:p>
                  </a:txBody>
                  <a:tcPr/>
                </a:tc>
                <a:extLst>
                  <a:ext uri="{0D108BD9-81ED-4DB2-BD59-A6C34878D82A}">
                    <a16:rowId xmlns:a16="http://schemas.microsoft.com/office/drawing/2014/main" val="178406813"/>
                  </a:ext>
                </a:extLst>
              </a:tr>
              <a:tr h="634778">
                <a:tc>
                  <a:txBody>
                    <a:bodyPr/>
                    <a:lstStyle/>
                    <a:p>
                      <a:pPr algn="ctr">
                        <a:lnSpc>
                          <a:spcPct val="150000"/>
                        </a:lnSpc>
                      </a:pPr>
                      <a:r>
                        <a:rPr lang="zh-TW" altLang="en-US" sz="2400" dirty="0">
                          <a:latin typeface="微軟正黑體" panose="020B0604030504040204" pitchFamily="34" charset="-120"/>
                          <a:ea typeface="微軟正黑體" panose="020B0604030504040204" pitchFamily="34" charset="-120"/>
                        </a:rPr>
                        <a:t>直接原料</a:t>
                      </a:r>
                    </a:p>
                  </a:txBody>
                  <a:tcPr/>
                </a:tc>
                <a:tc>
                  <a:txBody>
                    <a:bodyPr/>
                    <a:lstStyle/>
                    <a:p>
                      <a:pPr algn="ctr">
                        <a:lnSpc>
                          <a:spcPct val="150000"/>
                        </a:lnSpc>
                      </a:pPr>
                      <a:r>
                        <a:rPr lang="en-US" altLang="zh-TW" sz="2400" dirty="0">
                          <a:latin typeface="微軟正黑體" panose="020B0604030504040204" pitchFamily="34" charset="-120"/>
                          <a:ea typeface="微軟正黑體" panose="020B0604030504040204" pitchFamily="34" charset="-120"/>
                        </a:rPr>
                        <a:t>2,151,885</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135793906"/>
                  </a:ext>
                </a:extLst>
              </a:tr>
              <a:tr h="634778">
                <a:tc>
                  <a:txBody>
                    <a:bodyPr/>
                    <a:lstStyle/>
                    <a:p>
                      <a:pPr algn="ctr">
                        <a:lnSpc>
                          <a:spcPct val="150000"/>
                        </a:lnSpc>
                      </a:pPr>
                      <a:r>
                        <a:rPr lang="zh-TW" altLang="en-US" sz="2400" dirty="0">
                          <a:latin typeface="微軟正黑體" panose="020B0604030504040204" pitchFamily="34" charset="-120"/>
                          <a:ea typeface="微軟正黑體" panose="020B0604030504040204" pitchFamily="34" charset="-120"/>
                        </a:rPr>
                        <a:t>間接材料</a:t>
                      </a:r>
                    </a:p>
                  </a:txBody>
                  <a:tcPr/>
                </a:tc>
                <a:tc>
                  <a:txBody>
                    <a:bodyPr/>
                    <a:lstStyle/>
                    <a:p>
                      <a:pPr algn="ctr">
                        <a:lnSpc>
                          <a:spcPct val="150000"/>
                        </a:lnSpc>
                      </a:pPr>
                      <a:r>
                        <a:rPr lang="en-US" altLang="zh-TW" sz="2400" dirty="0">
                          <a:latin typeface="微軟正黑體" panose="020B0604030504040204" pitchFamily="34" charset="-120"/>
                          <a:ea typeface="微軟正黑體" panose="020B0604030504040204" pitchFamily="34" charset="-120"/>
                        </a:rPr>
                        <a:t>1,785,532</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379957078"/>
                  </a:ext>
                </a:extLst>
              </a:tr>
              <a:tr h="634778">
                <a:tc>
                  <a:txBody>
                    <a:bodyPr/>
                    <a:lstStyle/>
                    <a:p>
                      <a:pPr algn="ctr">
                        <a:lnSpc>
                          <a:spcPct val="150000"/>
                        </a:lnSpc>
                      </a:pPr>
                      <a:r>
                        <a:rPr lang="zh-TW" altLang="en-US" sz="2400" dirty="0">
                          <a:latin typeface="微軟正黑體" panose="020B0604030504040204" pitchFamily="34" charset="-120"/>
                          <a:ea typeface="微軟正黑體" panose="020B0604030504040204" pitchFamily="34" charset="-120"/>
                        </a:rPr>
                        <a:t>製造費用</a:t>
                      </a:r>
                    </a:p>
                  </a:txBody>
                  <a:tcPr/>
                </a:tc>
                <a:tc>
                  <a:txBody>
                    <a:bodyPr/>
                    <a:lstStyle/>
                    <a:p>
                      <a:pPr algn="ctr">
                        <a:lnSpc>
                          <a:spcPct val="150000"/>
                        </a:lnSpc>
                      </a:pPr>
                      <a:r>
                        <a:rPr lang="en-US" altLang="zh-TW" sz="2400" dirty="0">
                          <a:latin typeface="微軟正黑體" panose="020B0604030504040204" pitchFamily="34" charset="-120"/>
                          <a:ea typeface="微軟正黑體" panose="020B0604030504040204" pitchFamily="34" charset="-120"/>
                        </a:rPr>
                        <a:t>3,853,054</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230192298"/>
                  </a:ext>
                </a:extLst>
              </a:tr>
              <a:tr h="634778">
                <a:tc>
                  <a:txBody>
                    <a:bodyPr/>
                    <a:lstStyle/>
                    <a:p>
                      <a:pPr algn="ctr">
                        <a:lnSpc>
                          <a:spcPct val="150000"/>
                        </a:lnSpc>
                      </a:pPr>
                      <a:r>
                        <a:rPr lang="zh-TW" altLang="en-US" sz="2400" dirty="0">
                          <a:latin typeface="微軟正黑體" panose="020B0604030504040204" pitchFamily="34" charset="-120"/>
                          <a:ea typeface="微軟正黑體" panose="020B0604030504040204" pitchFamily="34" charset="-120"/>
                        </a:rPr>
                        <a:t>人工費用</a:t>
                      </a:r>
                    </a:p>
                  </a:txBody>
                  <a:tcPr/>
                </a:tc>
                <a:tc>
                  <a:txBody>
                    <a:bodyPr/>
                    <a:lstStyle/>
                    <a:p>
                      <a:pPr algn="ctr">
                        <a:lnSpc>
                          <a:spcPct val="150000"/>
                        </a:lnSpc>
                      </a:pPr>
                      <a:r>
                        <a:rPr lang="en-US" altLang="zh-TW" sz="2400" dirty="0">
                          <a:latin typeface="微軟正黑體" panose="020B0604030504040204" pitchFamily="34" charset="-120"/>
                          <a:ea typeface="微軟正黑體" panose="020B0604030504040204" pitchFamily="34" charset="-120"/>
                        </a:rPr>
                        <a:t>561,167</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853177666"/>
                  </a:ext>
                </a:extLst>
              </a:tr>
              <a:tr h="634778">
                <a:tc>
                  <a:txBody>
                    <a:bodyPr/>
                    <a:lstStyle/>
                    <a:p>
                      <a:pPr algn="ctr">
                        <a:lnSpc>
                          <a:spcPct val="150000"/>
                        </a:lnSpc>
                      </a:pPr>
                      <a:r>
                        <a:rPr lang="zh-TW" altLang="en-US" sz="2400" dirty="0">
                          <a:latin typeface="微軟正黑體" panose="020B0604030504040204" pitchFamily="34" charset="-120"/>
                          <a:ea typeface="微軟正黑體" panose="020B0604030504040204" pitchFamily="34" charset="-120"/>
                        </a:rPr>
                        <a:t>總額</a:t>
                      </a:r>
                    </a:p>
                  </a:txBody>
                  <a:tcPr/>
                </a:tc>
                <a:tc>
                  <a:txBody>
                    <a:bodyPr/>
                    <a:lstStyle/>
                    <a:p>
                      <a:pPr algn="ctr">
                        <a:lnSpc>
                          <a:spcPct val="150000"/>
                        </a:lnSpc>
                      </a:pPr>
                      <a:r>
                        <a:rPr lang="en-US" altLang="zh-TW" sz="2400" dirty="0">
                          <a:latin typeface="微軟正黑體" panose="020B0604030504040204" pitchFamily="34" charset="-120"/>
                          <a:ea typeface="微軟正黑體" panose="020B0604030504040204" pitchFamily="34" charset="-120"/>
                        </a:rPr>
                        <a:t>8,333,638</a:t>
                      </a:r>
                      <a:endParaRPr lang="zh-TW" altLang="en-US" sz="24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701199061"/>
                  </a:ext>
                </a:extLst>
              </a:tr>
            </a:tbl>
          </a:graphicData>
        </a:graphic>
      </p:graphicFrame>
      <p:sp>
        <p:nvSpPr>
          <p:cNvPr id="14" name="文字方塊 13">
            <a:extLst>
              <a:ext uri="{FF2B5EF4-FFF2-40B4-BE49-F238E27FC236}">
                <a16:creationId xmlns:a16="http://schemas.microsoft.com/office/drawing/2014/main" id="{16F1267C-7E86-4CA7-AE68-3D8FFD29A72D}"/>
              </a:ext>
            </a:extLst>
          </p:cNvPr>
          <p:cNvSpPr txBox="1"/>
          <p:nvPr/>
        </p:nvSpPr>
        <p:spPr>
          <a:xfrm>
            <a:off x="10814324" y="6113820"/>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26487689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2" y="1480720"/>
            <a:ext cx="10586358" cy="5010474"/>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積體電路晶圓材料</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主要產品為 </a:t>
            </a:r>
            <a:r>
              <a:rPr lang="en-US" altLang="zh-TW" sz="2400" dirty="0">
                <a:latin typeface="微軟正黑體" panose="020B0604030504040204" pitchFamily="34" charset="-120"/>
                <a:ea typeface="微軟正黑體" panose="020B0604030504040204" pitchFamily="34" charset="-120"/>
              </a:rPr>
              <a:t>8 </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12</a:t>
            </a:r>
            <a:r>
              <a:rPr lang="zh-TW" altLang="en-US" sz="2400" dirty="0">
                <a:latin typeface="微軟正黑體" panose="020B0604030504040204" pitchFamily="34" charset="-120"/>
                <a:ea typeface="微軟正黑體" panose="020B0604030504040204" pitchFamily="34" charset="-120"/>
              </a:rPr>
              <a:t>吋</a:t>
            </a:r>
            <a:r>
              <a:rPr lang="en-US" altLang="zh-TW" sz="2400" dirty="0">
                <a:latin typeface="微軟正黑體" panose="020B0604030504040204" pitchFamily="34" charset="-120"/>
                <a:ea typeface="微軟正黑體" panose="020B0604030504040204" pitchFamily="34" charset="-120"/>
              </a:rPr>
              <a:t>perfect silicon</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8 </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12 </a:t>
            </a:r>
            <a:r>
              <a:rPr lang="zh-TW" altLang="en-US" sz="2400" dirty="0">
                <a:latin typeface="微軟正黑體" panose="020B0604030504040204" pitchFamily="34" charset="-120"/>
                <a:ea typeface="微軟正黑體" panose="020B0604030504040204" pitchFamily="34" charset="-120"/>
              </a:rPr>
              <a:t>吋退火晶圓、光學感測元件用晶圓、</a:t>
            </a:r>
            <a:r>
              <a:rPr lang="en-US" altLang="zh-TW" sz="2400" dirty="0">
                <a:latin typeface="微軟正黑體" panose="020B0604030504040204" pitchFamily="34" charset="-120"/>
                <a:ea typeface="微軟正黑體" panose="020B0604030504040204" pitchFamily="34" charset="-120"/>
              </a:rPr>
              <a:t>SOI </a:t>
            </a:r>
            <a:r>
              <a:rPr lang="zh-TW" altLang="en-US" sz="2400" dirty="0">
                <a:latin typeface="微軟正黑體" panose="020B0604030504040204" pitchFamily="34" charset="-120"/>
                <a:ea typeface="微軟正黑體" panose="020B0604030504040204" pitchFamily="34" charset="-120"/>
              </a:rPr>
              <a:t>晶圓。大尺寸晶圓主要應用於積體電路元件的製作。</a:t>
            </a:r>
            <a:endParaRPr lang="en-US" altLang="zh-TW" sz="24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電力電子晶圓材料</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電力電子元件所需的晶圓包含超低電阻重摻晶圓、高功率電力電子晶圓、車用二極體晶圓、深擴散拋光晶圓等。此產品應用於矽基功率半導體領域。</a:t>
            </a:r>
            <a:endParaRPr lang="en-US" altLang="zh-TW" sz="24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寬能隙晶圓材料</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寬能隙功率元件適合高功率、高頻率及高溫度環境的應用。目前碳化矽及氮化 鎵、氧化鎵等新材料，被視為下一世代的功率半導體材料。</a:t>
            </a:r>
          </a:p>
        </p:txBody>
      </p:sp>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營運重點</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EC002A9A-BA30-42D9-B09C-E09B53013F54}"/>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36135159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2" y="1480720"/>
            <a:ext cx="10586358" cy="3891193"/>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產業過度集中</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地緣政治</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價格波動</a:t>
            </a:r>
            <a:r>
              <a:rPr lang="en-US" altLang="zh-TW" sz="2800" dirty="0">
                <a:latin typeface="微軟正黑體" panose="020B0604030504040204" pitchFamily="34" charset="-120"/>
                <a:ea typeface="微軟正黑體" panose="020B0604030504040204" pitchFamily="34" charset="-120"/>
              </a:rPr>
              <a:t>&amp;</a:t>
            </a:r>
            <a:r>
              <a:rPr lang="zh-TW" altLang="en-US" sz="2800" dirty="0">
                <a:latin typeface="微軟正黑體" panose="020B0604030504040204" pitchFamily="34" charset="-120"/>
                <a:ea typeface="微軟正黑體" panose="020B0604030504040204" pitchFamily="34" charset="-120"/>
              </a:rPr>
              <a:t>折舊費用</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人才管理</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全球競爭扭曲   </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匯率</a:t>
            </a:r>
          </a:p>
        </p:txBody>
      </p:sp>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營運風險</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9C8DDC7D-EBC3-436C-B4D2-308E9E95628C}"/>
              </a:ext>
            </a:extLst>
          </p:cNvPr>
          <p:cNvPicPr>
            <a:picLocks noChangeAspect="1"/>
          </p:cNvPicPr>
          <p:nvPr/>
        </p:nvPicPr>
        <p:blipFill>
          <a:blip r:embed="rId3"/>
          <a:stretch>
            <a:fillRect/>
          </a:stretch>
        </p:blipFill>
        <p:spPr>
          <a:xfrm>
            <a:off x="4855725" y="1630436"/>
            <a:ext cx="6586975" cy="4341812"/>
          </a:xfrm>
          <a:prstGeom prst="rect">
            <a:avLst/>
          </a:prstGeom>
        </p:spPr>
      </p:pic>
      <p:sp>
        <p:nvSpPr>
          <p:cNvPr id="8" name="文字方塊 7">
            <a:extLst>
              <a:ext uri="{FF2B5EF4-FFF2-40B4-BE49-F238E27FC236}">
                <a16:creationId xmlns:a16="http://schemas.microsoft.com/office/drawing/2014/main" id="{DA7D6F7C-5E09-46A9-8E13-F52135A95D2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10" name="文字方塊 9">
            <a:extLst>
              <a:ext uri="{FF2B5EF4-FFF2-40B4-BE49-F238E27FC236}">
                <a16:creationId xmlns:a16="http://schemas.microsoft.com/office/drawing/2014/main" id="{0207D919-0458-45A2-A7D3-A2B34066A9F6}"/>
              </a:ext>
            </a:extLst>
          </p:cNvPr>
          <p:cNvSpPr txBox="1"/>
          <p:nvPr/>
        </p:nvSpPr>
        <p:spPr>
          <a:xfrm>
            <a:off x="9645670" y="6151658"/>
            <a:ext cx="1797030"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資料來源：</a:t>
            </a:r>
            <a:r>
              <a:rPr lang="en-US" altLang="zh-TW" dirty="0">
                <a:latin typeface="微軟正黑體" panose="020B0604030504040204" pitchFamily="34" charset="-120"/>
                <a:ea typeface="微軟正黑體" panose="020B0604030504040204" pitchFamily="34" charset="-120"/>
              </a:rPr>
              <a:t>BCG</a:t>
            </a:r>
          </a:p>
        </p:txBody>
      </p:sp>
    </p:spTree>
    <p:extLst>
      <p:ext uri="{BB962C8B-B14F-4D97-AF65-F5344CB8AC3E}">
        <p14:creationId xmlns:p14="http://schemas.microsoft.com/office/powerpoint/2010/main" val="32512582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45608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成長性及驅動因子</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圖表 6">
            <a:extLst>
              <a:ext uri="{FF2B5EF4-FFF2-40B4-BE49-F238E27FC236}">
                <a16:creationId xmlns:a16="http://schemas.microsoft.com/office/drawing/2014/main" id="{11525222-CA1B-4444-9538-173CB5BD39E7}"/>
              </a:ext>
            </a:extLst>
          </p:cNvPr>
          <p:cNvGraphicFramePr/>
          <p:nvPr>
            <p:extLst>
              <p:ext uri="{D42A27DB-BD31-4B8C-83A1-F6EECF244321}">
                <p14:modId xmlns:p14="http://schemas.microsoft.com/office/powerpoint/2010/main" val="1796889990"/>
              </p:ext>
            </p:extLst>
          </p:nvPr>
        </p:nvGraphicFramePr>
        <p:xfrm>
          <a:off x="406670" y="2036692"/>
          <a:ext cx="5539389" cy="38117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內容版面配置區 8">
            <a:extLst>
              <a:ext uri="{FF2B5EF4-FFF2-40B4-BE49-F238E27FC236}">
                <a16:creationId xmlns:a16="http://schemas.microsoft.com/office/drawing/2014/main" id="{E19049FC-3850-4E4F-A81C-F9E68B1594FA}"/>
              </a:ext>
            </a:extLst>
          </p:cNvPr>
          <p:cNvGraphicFramePr>
            <a:graphicFrameLocks/>
          </p:cNvGraphicFramePr>
          <p:nvPr>
            <p:extLst>
              <p:ext uri="{D42A27DB-BD31-4B8C-83A1-F6EECF244321}">
                <p14:modId xmlns:p14="http://schemas.microsoft.com/office/powerpoint/2010/main" val="3049770289"/>
              </p:ext>
            </p:extLst>
          </p:nvPr>
        </p:nvGraphicFramePr>
        <p:xfrm>
          <a:off x="6094475" y="1983658"/>
          <a:ext cx="5539389" cy="3864814"/>
        </p:xfrm>
        <a:graphic>
          <a:graphicData uri="http://schemas.openxmlformats.org/drawingml/2006/chart">
            <c:chart xmlns:c="http://schemas.openxmlformats.org/drawingml/2006/chart" xmlns:r="http://schemas.openxmlformats.org/officeDocument/2006/relationships" r:id="rId4"/>
          </a:graphicData>
        </a:graphic>
      </p:graphicFrame>
      <p:sp>
        <p:nvSpPr>
          <p:cNvPr id="14" name="文字方塊 13">
            <a:extLst>
              <a:ext uri="{FF2B5EF4-FFF2-40B4-BE49-F238E27FC236}">
                <a16:creationId xmlns:a16="http://schemas.microsoft.com/office/drawing/2014/main" id="{DED1D387-A200-42B4-8943-47DDB5FF4825}"/>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2" name="文字方塊 1">
            <a:extLst>
              <a:ext uri="{FF2B5EF4-FFF2-40B4-BE49-F238E27FC236}">
                <a16:creationId xmlns:a16="http://schemas.microsoft.com/office/drawing/2014/main" id="{7CDECCA9-CF34-4763-B591-7EF7451FA032}"/>
              </a:ext>
            </a:extLst>
          </p:cNvPr>
          <p:cNvSpPr txBox="1"/>
          <p:nvPr/>
        </p:nvSpPr>
        <p:spPr>
          <a:xfrm>
            <a:off x="406670" y="6031524"/>
            <a:ext cx="2492990"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資料來源：環球晶官網</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952168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45608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成長性及驅動因子</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A0EDE05-FAFD-436A-8F34-896311046559}"/>
              </a:ext>
            </a:extLst>
          </p:cNvPr>
          <p:cNvSpPr/>
          <p:nvPr/>
        </p:nvSpPr>
        <p:spPr>
          <a:xfrm>
            <a:off x="856342" y="1480720"/>
            <a:ext cx="10814958" cy="4537524"/>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en-US" altLang="zh-TW" sz="2800" b="1" dirty="0">
                <a:latin typeface="微軟正黑體" panose="020B0604030504040204" pitchFamily="34" charset="-120"/>
                <a:ea typeface="微軟正黑體" panose="020B0604030504040204" pitchFamily="34" charset="-120"/>
              </a:rPr>
              <a:t>2012</a:t>
            </a:r>
            <a:r>
              <a:rPr lang="zh-TW" altLang="en-US" sz="2800" b="1" dirty="0">
                <a:latin typeface="微軟正黑體" panose="020B0604030504040204" pitchFamily="34" charset="-120"/>
                <a:ea typeface="微軟正黑體" panose="020B0604030504040204" pitchFamily="34" charset="-120"/>
              </a:rPr>
              <a:t>－</a:t>
            </a:r>
            <a:r>
              <a:rPr lang="en-US" altLang="zh-TW" sz="2800" b="1" dirty="0">
                <a:latin typeface="微軟正黑體" panose="020B0604030504040204" pitchFamily="34" charset="-120"/>
                <a:ea typeface="微軟正黑體" panose="020B0604030504040204" pitchFamily="34" charset="-120"/>
              </a:rPr>
              <a:t>2015</a:t>
            </a:r>
            <a:br>
              <a:rPr lang="en-US" altLang="zh-TW" sz="2800"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1. </a:t>
            </a:r>
            <a:r>
              <a:rPr lang="zh-TW" altLang="en-US" sz="2800" dirty="0">
                <a:latin typeface="微軟正黑體" panose="020B0604030504040204" pitchFamily="34" charset="-120"/>
                <a:ea typeface="微軟正黑體" panose="020B0604030504040204" pitchFamily="34" charset="-120"/>
              </a:rPr>
              <a:t>智慧型手機與平板電腦</a:t>
            </a:r>
            <a:br>
              <a:rPr lang="en-US" altLang="zh-TW" sz="2800"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2. </a:t>
            </a:r>
            <a:r>
              <a:rPr lang="zh-TW" altLang="en-US" sz="2800" dirty="0">
                <a:latin typeface="微軟正黑體" panose="020B0604030504040204" pitchFamily="34" charset="-120"/>
                <a:ea typeface="微軟正黑體" panose="020B0604030504040204" pitchFamily="34" charset="-120"/>
              </a:rPr>
              <a:t>汽車電子</a:t>
            </a:r>
            <a:br>
              <a:rPr lang="en-US" altLang="zh-TW" sz="2800"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3.</a:t>
            </a: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IC </a:t>
            </a:r>
            <a:r>
              <a:rPr lang="zh-TW" altLang="en-US" sz="2800" dirty="0">
                <a:latin typeface="微軟正黑體" panose="020B0604030504040204" pitchFamily="34" charset="-120"/>
                <a:ea typeface="微軟正黑體" panose="020B0604030504040204" pitchFamily="34" charset="-120"/>
              </a:rPr>
              <a:t>零組件</a:t>
            </a:r>
          </a:p>
          <a:p>
            <a:pPr marL="457200" indent="-457200">
              <a:lnSpc>
                <a:spcPct val="150000"/>
              </a:lnSpc>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近年來</a:t>
            </a:r>
            <a:br>
              <a:rPr lang="en-US" altLang="zh-TW" sz="2800"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5G</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AI</a:t>
            </a:r>
            <a:r>
              <a:rPr lang="zh-TW" altLang="en-US" sz="2800" dirty="0">
                <a:latin typeface="微軟正黑體" panose="020B0604030504040204" pitchFamily="34" charset="-120"/>
                <a:ea typeface="微軟正黑體" panose="020B0604030504040204" pitchFamily="34" charset="-120"/>
              </a:rPr>
              <a:t>、汽車行業、智慧型手機等</a:t>
            </a: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p:txBody>
      </p:sp>
      <p:pic>
        <p:nvPicPr>
          <p:cNvPr id="13" name="圖片 12">
            <a:extLst>
              <a:ext uri="{FF2B5EF4-FFF2-40B4-BE49-F238E27FC236}">
                <a16:creationId xmlns:a16="http://schemas.microsoft.com/office/drawing/2014/main" id="{E8194B1D-9870-4869-9911-4DDCCCBD5AD0}"/>
              </a:ext>
            </a:extLst>
          </p:cNvPr>
          <p:cNvPicPr>
            <a:picLocks noChangeAspect="1"/>
          </p:cNvPicPr>
          <p:nvPr/>
        </p:nvPicPr>
        <p:blipFill rotWithShape="1">
          <a:blip r:embed="rId3"/>
          <a:srcRect r="26937"/>
          <a:stretch/>
        </p:blipFill>
        <p:spPr>
          <a:xfrm>
            <a:off x="7240516" y="1662099"/>
            <a:ext cx="4189484" cy="3811601"/>
          </a:xfrm>
          <a:prstGeom prst="rect">
            <a:avLst/>
          </a:prstGeom>
        </p:spPr>
      </p:pic>
      <p:sp>
        <p:nvSpPr>
          <p:cNvPr id="14" name="文字方塊 13">
            <a:extLst>
              <a:ext uri="{FF2B5EF4-FFF2-40B4-BE49-F238E27FC236}">
                <a16:creationId xmlns:a16="http://schemas.microsoft.com/office/drawing/2014/main" id="{A0964D01-7D5D-4311-95EA-C2FC7305B288}"/>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31240850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字方塊 15">
            <a:extLst>
              <a:ext uri="{FF2B5EF4-FFF2-40B4-BE49-F238E27FC236}">
                <a16:creationId xmlns:a16="http://schemas.microsoft.com/office/drawing/2014/main" id="{DCB10067-71CB-4FEB-8F0F-32AB45B3E659}"/>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45608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成長性及驅動因子</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63456DA7-8D7E-402A-A516-B1D7E8271038}"/>
              </a:ext>
            </a:extLst>
          </p:cNvPr>
          <p:cNvPicPr/>
          <p:nvPr/>
        </p:nvPicPr>
        <p:blipFill>
          <a:blip r:embed="rId3"/>
          <a:stretch>
            <a:fillRect/>
          </a:stretch>
        </p:blipFill>
        <p:spPr>
          <a:xfrm>
            <a:off x="6182916" y="2387673"/>
            <a:ext cx="4751759" cy="3778107"/>
          </a:xfrm>
          <a:prstGeom prst="rect">
            <a:avLst/>
          </a:prstGeom>
        </p:spPr>
      </p:pic>
      <p:pic>
        <p:nvPicPr>
          <p:cNvPr id="13" name="圖片 12">
            <a:extLst>
              <a:ext uri="{FF2B5EF4-FFF2-40B4-BE49-F238E27FC236}">
                <a16:creationId xmlns:a16="http://schemas.microsoft.com/office/drawing/2014/main" id="{4B978928-2B0B-421E-BA0E-DD5EA7951F0B}"/>
              </a:ext>
            </a:extLst>
          </p:cNvPr>
          <p:cNvPicPr/>
          <p:nvPr/>
        </p:nvPicPr>
        <p:blipFill>
          <a:blip r:embed="rId4"/>
          <a:stretch>
            <a:fillRect/>
          </a:stretch>
        </p:blipFill>
        <p:spPr>
          <a:xfrm>
            <a:off x="874713" y="2302480"/>
            <a:ext cx="4751759" cy="3778107"/>
          </a:xfrm>
          <a:prstGeom prst="rect">
            <a:avLst/>
          </a:prstGeom>
        </p:spPr>
      </p:pic>
      <p:sp>
        <p:nvSpPr>
          <p:cNvPr id="14" name="文字方塊 13">
            <a:extLst>
              <a:ext uri="{FF2B5EF4-FFF2-40B4-BE49-F238E27FC236}">
                <a16:creationId xmlns:a16="http://schemas.microsoft.com/office/drawing/2014/main" id="{B1DC75CD-ADF6-4D13-8182-393BDF2E9AB0}"/>
              </a:ext>
            </a:extLst>
          </p:cNvPr>
          <p:cNvSpPr txBox="1"/>
          <p:nvPr/>
        </p:nvSpPr>
        <p:spPr>
          <a:xfrm>
            <a:off x="2844712" y="1558808"/>
            <a:ext cx="811760" cy="523220"/>
          </a:xfrm>
          <a:prstGeom prst="rect">
            <a:avLst/>
          </a:prstGeom>
          <a:noFill/>
        </p:spPr>
        <p:txBody>
          <a:bodyPr wrap="square">
            <a:spAutoFit/>
          </a:bodyPr>
          <a:lstStyle/>
          <a:p>
            <a:r>
              <a:rPr lang="en-US" altLang="zh-TW" sz="2800" b="1" i="0" dirty="0">
                <a:solidFill>
                  <a:srgbClr val="383838"/>
                </a:solidFill>
                <a:effectLst/>
                <a:latin typeface="微軟正黑體" panose="020B0604030504040204" pitchFamily="34" charset="-120"/>
                <a:ea typeface="微軟正黑體" panose="020B0604030504040204" pitchFamily="34" charset="-120"/>
              </a:rPr>
              <a:t>5G</a:t>
            </a:r>
          </a:p>
        </p:txBody>
      </p:sp>
      <p:sp>
        <p:nvSpPr>
          <p:cNvPr id="15" name="文字方塊 14">
            <a:extLst>
              <a:ext uri="{FF2B5EF4-FFF2-40B4-BE49-F238E27FC236}">
                <a16:creationId xmlns:a16="http://schemas.microsoft.com/office/drawing/2014/main" id="{80684025-7D3B-4EB3-BE18-66B12F473E5F}"/>
              </a:ext>
            </a:extLst>
          </p:cNvPr>
          <p:cNvSpPr txBox="1"/>
          <p:nvPr/>
        </p:nvSpPr>
        <p:spPr>
          <a:xfrm>
            <a:off x="7052141" y="1558808"/>
            <a:ext cx="3013308" cy="523220"/>
          </a:xfrm>
          <a:prstGeom prst="rect">
            <a:avLst/>
          </a:prstGeom>
          <a:noFill/>
        </p:spPr>
        <p:txBody>
          <a:bodyPr wrap="square">
            <a:spAutoFit/>
          </a:bodyPr>
          <a:lstStyle/>
          <a:p>
            <a:r>
              <a:rPr lang="zh-TW" altLang="en-US" sz="2800" b="1" i="0" dirty="0">
                <a:solidFill>
                  <a:srgbClr val="383838"/>
                </a:solidFill>
                <a:effectLst/>
                <a:latin typeface="微軟正黑體" panose="020B0604030504040204" pitchFamily="34" charset="-120"/>
                <a:ea typeface="微軟正黑體" panose="020B0604030504040204" pitchFamily="34" charset="-120"/>
              </a:rPr>
              <a:t>人工智慧（</a:t>
            </a:r>
            <a:r>
              <a:rPr lang="en-US" altLang="zh-TW" sz="2800" b="1" i="0" dirty="0">
                <a:solidFill>
                  <a:srgbClr val="383838"/>
                </a:solidFill>
                <a:effectLst/>
                <a:latin typeface="微軟正黑體" panose="020B0604030504040204" pitchFamily="34" charset="-120"/>
                <a:ea typeface="微軟正黑體" panose="020B0604030504040204" pitchFamily="34" charset="-120"/>
              </a:rPr>
              <a:t>AI</a:t>
            </a:r>
            <a:r>
              <a:rPr lang="zh-TW" altLang="en-US" sz="2800" b="1" i="0" dirty="0">
                <a:solidFill>
                  <a:srgbClr val="383838"/>
                </a:solidFill>
                <a:effectLst/>
                <a:latin typeface="微軟正黑體" panose="020B0604030504040204" pitchFamily="34" charset="-120"/>
                <a:ea typeface="微軟正黑體" panose="020B0604030504040204" pitchFamily="34" charset="-120"/>
              </a:rPr>
              <a:t>）</a:t>
            </a:r>
            <a:endParaRPr lang="en-US" altLang="zh-TW" sz="2800" b="1" i="0" dirty="0">
              <a:solidFill>
                <a:srgbClr val="383838"/>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388345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8C18D5B3-1156-4CD2-A6FE-A3BAC43AD48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45608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成長性及驅動因子</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B1DC75CD-ADF6-4D13-8182-393BDF2E9AB0}"/>
              </a:ext>
            </a:extLst>
          </p:cNvPr>
          <p:cNvSpPr txBox="1"/>
          <p:nvPr/>
        </p:nvSpPr>
        <p:spPr>
          <a:xfrm>
            <a:off x="2395570" y="1558808"/>
            <a:ext cx="1716700" cy="523220"/>
          </a:xfrm>
          <a:prstGeom prst="rect">
            <a:avLst/>
          </a:prstGeom>
          <a:noFill/>
        </p:spPr>
        <p:txBody>
          <a:bodyPr wrap="square">
            <a:spAutoFit/>
          </a:bodyPr>
          <a:lstStyle/>
          <a:p>
            <a:r>
              <a:rPr lang="zh-TW" altLang="en-US" sz="2800" b="1">
                <a:solidFill>
                  <a:srgbClr val="383838"/>
                </a:solidFill>
                <a:latin typeface="微軟正黑體" panose="020B0604030504040204" pitchFamily="34" charset="-120"/>
                <a:ea typeface="微軟正黑體" panose="020B0604030504040204" pitchFamily="34" charset="-120"/>
              </a:rPr>
              <a:t>汽車行業</a:t>
            </a:r>
            <a:endParaRPr lang="en-US" altLang="zh-TW" sz="2800" b="1" i="0" dirty="0">
              <a:solidFill>
                <a:srgbClr val="383838"/>
              </a:solidFill>
              <a:effectLst/>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80684025-7D3B-4EB3-BE18-66B12F473E5F}"/>
              </a:ext>
            </a:extLst>
          </p:cNvPr>
          <p:cNvSpPr txBox="1"/>
          <p:nvPr/>
        </p:nvSpPr>
        <p:spPr>
          <a:xfrm>
            <a:off x="7570014" y="1558808"/>
            <a:ext cx="1977559" cy="523220"/>
          </a:xfrm>
          <a:prstGeom prst="rect">
            <a:avLst/>
          </a:prstGeom>
          <a:noFill/>
        </p:spPr>
        <p:txBody>
          <a:bodyPr wrap="square">
            <a:spAutoFit/>
          </a:bodyPr>
          <a:lstStyle/>
          <a:p>
            <a:r>
              <a:rPr lang="zh-TW" altLang="en-US" sz="2800" b="1" i="0" dirty="0">
                <a:solidFill>
                  <a:srgbClr val="383838"/>
                </a:solidFill>
                <a:effectLst/>
                <a:latin typeface="微軟正黑體" panose="020B0604030504040204" pitchFamily="34" charset="-120"/>
                <a:ea typeface="微軟正黑體" panose="020B0604030504040204" pitchFamily="34" charset="-120"/>
              </a:rPr>
              <a:t>智慧型手機</a:t>
            </a:r>
            <a:endParaRPr lang="en-US" altLang="zh-TW" sz="2800" b="1" i="0" dirty="0">
              <a:solidFill>
                <a:srgbClr val="383838"/>
              </a:solidFill>
              <a:effectLst/>
              <a:latin typeface="微軟正黑體" panose="020B0604030504040204" pitchFamily="34" charset="-120"/>
              <a:ea typeface="微軟正黑體" panose="020B0604030504040204" pitchFamily="34" charset="-120"/>
            </a:endParaRPr>
          </a:p>
        </p:txBody>
      </p:sp>
      <p:pic>
        <p:nvPicPr>
          <p:cNvPr id="16" name="圖片 15">
            <a:extLst>
              <a:ext uri="{FF2B5EF4-FFF2-40B4-BE49-F238E27FC236}">
                <a16:creationId xmlns:a16="http://schemas.microsoft.com/office/drawing/2014/main" id="{00EDB0B3-361E-4AD7-A19E-562D675A2FD0}"/>
              </a:ext>
            </a:extLst>
          </p:cNvPr>
          <p:cNvPicPr>
            <a:picLocks noChangeAspect="1"/>
          </p:cNvPicPr>
          <p:nvPr/>
        </p:nvPicPr>
        <p:blipFill>
          <a:blip r:embed="rId3"/>
          <a:stretch>
            <a:fillRect/>
          </a:stretch>
        </p:blipFill>
        <p:spPr>
          <a:xfrm>
            <a:off x="856342" y="2328876"/>
            <a:ext cx="4795157" cy="3927387"/>
          </a:xfrm>
          <a:prstGeom prst="rect">
            <a:avLst/>
          </a:prstGeom>
        </p:spPr>
      </p:pic>
      <p:pic>
        <p:nvPicPr>
          <p:cNvPr id="17" name="圖片 16">
            <a:extLst>
              <a:ext uri="{FF2B5EF4-FFF2-40B4-BE49-F238E27FC236}">
                <a16:creationId xmlns:a16="http://schemas.microsoft.com/office/drawing/2014/main" id="{12857008-322D-4376-B1BB-27FF10631F10}"/>
              </a:ext>
            </a:extLst>
          </p:cNvPr>
          <p:cNvPicPr>
            <a:picLocks noChangeAspect="1"/>
          </p:cNvPicPr>
          <p:nvPr/>
        </p:nvPicPr>
        <p:blipFill>
          <a:blip r:embed="rId4"/>
          <a:stretch>
            <a:fillRect/>
          </a:stretch>
        </p:blipFill>
        <p:spPr>
          <a:xfrm>
            <a:off x="6161216" y="2274944"/>
            <a:ext cx="4795157" cy="3981319"/>
          </a:xfrm>
          <a:prstGeom prst="rect">
            <a:avLst/>
          </a:prstGeom>
        </p:spPr>
      </p:pic>
    </p:spTree>
    <p:extLst>
      <p:ext uri="{BB962C8B-B14F-4D97-AF65-F5344CB8AC3E}">
        <p14:creationId xmlns:p14="http://schemas.microsoft.com/office/powerpoint/2010/main" val="32869530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景氣動態與未來遠景</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A0EDE05-FAFD-436A-8F34-896311046559}"/>
              </a:ext>
            </a:extLst>
          </p:cNvPr>
          <p:cNvSpPr/>
          <p:nvPr/>
        </p:nvSpPr>
        <p:spPr>
          <a:xfrm>
            <a:off x="856342" y="1480720"/>
            <a:ext cx="10814958" cy="3244863"/>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5G </a:t>
            </a:r>
            <a:r>
              <a:rPr lang="zh-TW" altLang="en-US" sz="2800" dirty="0">
                <a:latin typeface="微軟正黑體" panose="020B0604030504040204" pitchFamily="34" charset="-120"/>
                <a:ea typeface="微軟正黑體" panose="020B0604030504040204" pitchFamily="34" charset="-120"/>
              </a:rPr>
              <a:t>及高效能運算應用市場持續成長</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遠距工作與遠距教學帶動筆記型電腦及網通等需求</a:t>
            </a:r>
            <a:endParaRPr lang="en-US" altLang="zh-TW" sz="2800" dirty="0">
              <a:latin typeface="微軟正黑體" panose="020B0604030504040204" pitchFamily="34" charset="-120"/>
              <a:ea typeface="微軟正黑體" panose="020B0604030504040204" pitchFamily="34" charset="-120"/>
            </a:endParaRPr>
          </a:p>
          <a:p>
            <a:pPr>
              <a:lnSpc>
                <a:spcPct val="150000"/>
              </a:lnSpc>
            </a:pPr>
            <a:endParaRPr lang="zh-TW" altLang="en-US" sz="2800" dirty="0">
              <a:latin typeface="微軟正黑體" panose="020B0604030504040204" pitchFamily="34" charset="-120"/>
              <a:ea typeface="微軟正黑體" panose="020B0604030504040204" pitchFamily="34" charset="-120"/>
            </a:endParaRPr>
          </a:p>
          <a:p>
            <a:pPr>
              <a:lnSpc>
                <a:spcPct val="150000"/>
              </a:lnSpc>
            </a:pPr>
            <a:r>
              <a:rPr lang="zh-TW" altLang="en-US" sz="2800" b="1" dirty="0">
                <a:latin typeface="微軟正黑體" panose="020B0604030504040204" pitchFamily="34" charset="-120"/>
                <a:ea typeface="微軟正黑體" panose="020B0604030504040204" pitchFamily="34" charset="-120"/>
              </a:rPr>
              <a:t>→ 半導體產業的產能持續吃緊，且可能延續到明年</a:t>
            </a: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B80A233B-B991-4280-9FE1-197B31F2802F}"/>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17095979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景氣動態與未來遠景</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F1147A30-030D-4F31-A0F6-34E8B8137C71}"/>
              </a:ext>
            </a:extLst>
          </p:cNvPr>
          <p:cNvPicPr>
            <a:picLocks noChangeAspect="1"/>
          </p:cNvPicPr>
          <p:nvPr/>
        </p:nvPicPr>
        <p:blipFill rotWithShape="1">
          <a:blip r:embed="rId3"/>
          <a:srcRect l="8564" r="2917" b="17444"/>
          <a:stretch/>
        </p:blipFill>
        <p:spPr>
          <a:xfrm>
            <a:off x="856343" y="1543168"/>
            <a:ext cx="8111917" cy="4552827"/>
          </a:xfrm>
          <a:prstGeom prst="rect">
            <a:avLst/>
          </a:prstGeom>
        </p:spPr>
      </p:pic>
      <p:pic>
        <p:nvPicPr>
          <p:cNvPr id="7" name="圖片 6">
            <a:extLst>
              <a:ext uri="{FF2B5EF4-FFF2-40B4-BE49-F238E27FC236}">
                <a16:creationId xmlns:a16="http://schemas.microsoft.com/office/drawing/2014/main" id="{1A5F1E42-CB0C-403E-9D73-345559FDA1A0}"/>
              </a:ext>
            </a:extLst>
          </p:cNvPr>
          <p:cNvPicPr>
            <a:picLocks noChangeAspect="1"/>
          </p:cNvPicPr>
          <p:nvPr/>
        </p:nvPicPr>
        <p:blipFill rotWithShape="1">
          <a:blip r:embed="rId3"/>
          <a:srcRect t="89538" r="81578"/>
          <a:stretch/>
        </p:blipFill>
        <p:spPr>
          <a:xfrm>
            <a:off x="7415173" y="6095995"/>
            <a:ext cx="1553087" cy="530796"/>
          </a:xfrm>
          <a:prstGeom prst="rect">
            <a:avLst/>
          </a:prstGeom>
        </p:spPr>
      </p:pic>
      <p:sp>
        <p:nvSpPr>
          <p:cNvPr id="13" name="文字方塊 12">
            <a:extLst>
              <a:ext uri="{FF2B5EF4-FFF2-40B4-BE49-F238E27FC236}">
                <a16:creationId xmlns:a16="http://schemas.microsoft.com/office/drawing/2014/main" id="{3C7E6813-B5B6-49C2-A2AD-7C8E7AF3BCE8}"/>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5967540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3" y="1480720"/>
            <a:ext cx="10356850" cy="1305870"/>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dirty="0">
                <a:latin typeface="微軟正黑體" panose="020B0604030504040204" pitchFamily="34" charset="-120"/>
                <a:ea typeface="微軟正黑體" panose="020B0604030504040204" pitchFamily="34" charset="-120"/>
              </a:rPr>
              <a:t>空白晶圓製造：</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製造未有積體電路蝕刻的晶圓原料</a:t>
            </a:r>
            <a:endParaRPr lang="en-US" altLang="zh-TW" sz="2800" dirty="0">
              <a:latin typeface="微軟正黑體" panose="020B0604030504040204" pitchFamily="34" charset="-120"/>
              <a:ea typeface="微軟正黑體" panose="020B0604030504040204" pitchFamily="34" charset="-120"/>
            </a:endParaRPr>
          </a:p>
        </p:txBody>
      </p:sp>
      <p:sp>
        <p:nvSpPr>
          <p:cNvPr id="9" name="文本框 8"/>
          <p:cNvSpPr txBox="1"/>
          <p:nvPr/>
        </p:nvSpPr>
        <p:spPr>
          <a:xfrm>
            <a:off x="874713" y="509623"/>
            <a:ext cx="3394209"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定義及說明</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9" name="群組 18">
            <a:extLst>
              <a:ext uri="{FF2B5EF4-FFF2-40B4-BE49-F238E27FC236}">
                <a16:creationId xmlns:a16="http://schemas.microsoft.com/office/drawing/2014/main" id="{7DA401B7-2DC1-430C-B3D9-08D44555E31E}"/>
              </a:ext>
            </a:extLst>
          </p:cNvPr>
          <p:cNvGrpSpPr/>
          <p:nvPr/>
        </p:nvGrpSpPr>
        <p:grpSpPr>
          <a:xfrm>
            <a:off x="856343" y="3064533"/>
            <a:ext cx="6646796" cy="3452180"/>
            <a:chOff x="856343" y="3091829"/>
            <a:chExt cx="6646796" cy="3452180"/>
          </a:xfrm>
        </p:grpSpPr>
        <p:pic>
          <p:nvPicPr>
            <p:cNvPr id="24" name="Picture 25">
              <a:extLst>
                <a:ext uri="{FF2B5EF4-FFF2-40B4-BE49-F238E27FC236}">
                  <a16:creationId xmlns:a16="http://schemas.microsoft.com/office/drawing/2014/main" id="{F0ED5CB7-5440-4E03-AC9C-B16064521A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6343" y="3091829"/>
              <a:ext cx="6646796" cy="3452180"/>
            </a:xfrm>
            <a:prstGeom prst="rect">
              <a:avLst/>
            </a:prstGeom>
          </p:spPr>
        </p:pic>
        <p:pic>
          <p:nvPicPr>
            <p:cNvPr id="25" name="圖片 24">
              <a:extLst>
                <a:ext uri="{FF2B5EF4-FFF2-40B4-BE49-F238E27FC236}">
                  <a16:creationId xmlns:a16="http://schemas.microsoft.com/office/drawing/2014/main" id="{2E4D9958-D14C-4176-8237-F5AE19520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8228" y="3248167"/>
              <a:ext cx="4496148" cy="2886112"/>
            </a:xfrm>
            <a:prstGeom prst="rect">
              <a:avLst/>
            </a:prstGeom>
          </p:spPr>
        </p:pic>
      </p:grpSp>
      <p:sp>
        <p:nvSpPr>
          <p:cNvPr id="26" name="文字方塊 25">
            <a:extLst>
              <a:ext uri="{FF2B5EF4-FFF2-40B4-BE49-F238E27FC236}">
                <a16:creationId xmlns:a16="http://schemas.microsoft.com/office/drawing/2014/main" id="{DC559BA0-986F-4AA1-80CB-043218005EE8}"/>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6316100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景氣動態與未來遠景</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圖片 7">
            <a:extLst>
              <a:ext uri="{FF2B5EF4-FFF2-40B4-BE49-F238E27FC236}">
                <a16:creationId xmlns:a16="http://schemas.microsoft.com/office/drawing/2014/main" id="{E7D14360-F1E4-4D83-AF80-6F734E27A15B}"/>
              </a:ext>
            </a:extLst>
          </p:cNvPr>
          <p:cNvPicPr>
            <a:picLocks noChangeAspect="1"/>
          </p:cNvPicPr>
          <p:nvPr/>
        </p:nvPicPr>
        <p:blipFill>
          <a:blip r:embed="rId3"/>
          <a:stretch>
            <a:fillRect/>
          </a:stretch>
        </p:blipFill>
        <p:spPr>
          <a:xfrm>
            <a:off x="5477102" y="1598513"/>
            <a:ext cx="3893457" cy="2349240"/>
          </a:xfrm>
          <a:prstGeom prst="rect">
            <a:avLst/>
          </a:prstGeom>
        </p:spPr>
      </p:pic>
      <p:pic>
        <p:nvPicPr>
          <p:cNvPr id="10" name="圖片 9">
            <a:extLst>
              <a:ext uri="{FF2B5EF4-FFF2-40B4-BE49-F238E27FC236}">
                <a16:creationId xmlns:a16="http://schemas.microsoft.com/office/drawing/2014/main" id="{E0DBD6B5-D70A-4F39-98F5-7B9C159217E9}"/>
              </a:ext>
            </a:extLst>
          </p:cNvPr>
          <p:cNvPicPr>
            <a:picLocks noChangeAspect="1"/>
          </p:cNvPicPr>
          <p:nvPr/>
        </p:nvPicPr>
        <p:blipFill>
          <a:blip r:embed="rId4"/>
          <a:stretch>
            <a:fillRect/>
          </a:stretch>
        </p:blipFill>
        <p:spPr>
          <a:xfrm>
            <a:off x="874713" y="1598513"/>
            <a:ext cx="3893457" cy="4857614"/>
          </a:xfrm>
          <a:prstGeom prst="rect">
            <a:avLst/>
          </a:prstGeom>
        </p:spPr>
      </p:pic>
      <p:sp>
        <p:nvSpPr>
          <p:cNvPr id="13" name="文字方塊 12">
            <a:extLst>
              <a:ext uri="{FF2B5EF4-FFF2-40B4-BE49-F238E27FC236}">
                <a16:creationId xmlns:a16="http://schemas.microsoft.com/office/drawing/2014/main" id="{2297BF23-4E61-452F-9E81-A7FA8FEB1169}"/>
              </a:ext>
            </a:extLst>
          </p:cNvPr>
          <p:cNvSpPr txBox="1"/>
          <p:nvPr/>
        </p:nvSpPr>
        <p:spPr>
          <a:xfrm>
            <a:off x="5477102" y="4234307"/>
            <a:ext cx="3169163"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資料來源：</a:t>
            </a:r>
            <a:r>
              <a:rPr lang="en-US" altLang="zh-TW" dirty="0" err="1">
                <a:latin typeface="微軟正黑體" panose="020B0604030504040204" pitchFamily="34" charset="-120"/>
                <a:ea typeface="微軟正黑體" panose="020B0604030504040204" pitchFamily="34" charset="-120"/>
              </a:rPr>
              <a:t>Pchome</a:t>
            </a:r>
            <a:r>
              <a:rPr lang="zh-TW" altLang="en-US" dirty="0">
                <a:latin typeface="微軟正黑體" panose="020B0604030504040204" pitchFamily="34" charset="-120"/>
                <a:ea typeface="微軟正黑體" panose="020B0604030504040204" pitchFamily="34" charset="-120"/>
              </a:rPr>
              <a:t>股市</a:t>
            </a:r>
          </a:p>
        </p:txBody>
      </p:sp>
      <p:sp>
        <p:nvSpPr>
          <p:cNvPr id="14" name="文字方塊 13">
            <a:extLst>
              <a:ext uri="{FF2B5EF4-FFF2-40B4-BE49-F238E27FC236}">
                <a16:creationId xmlns:a16="http://schemas.microsoft.com/office/drawing/2014/main" id="{D27A6844-9057-4A48-A0A8-AA4FCDCD3E14}"/>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264139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景氣動態與未來遠景</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2" y="1480720"/>
            <a:ext cx="10814958" cy="1305870"/>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dirty="0">
                <a:latin typeface="微軟正黑體" panose="020B0604030504040204" pitchFamily="34" charset="-120"/>
                <a:ea typeface="微軟正黑體" panose="020B0604030504040204" pitchFamily="34" charset="-120"/>
              </a:rPr>
              <a:t>各研調機構普遍預估 </a:t>
            </a:r>
            <a:r>
              <a:rPr lang="en-US" altLang="zh-TW" sz="2800" dirty="0">
                <a:latin typeface="微軟正黑體" panose="020B0604030504040204" pitchFamily="34" charset="-120"/>
                <a:ea typeface="微軟正黑體" panose="020B0604030504040204" pitchFamily="34" charset="-120"/>
              </a:rPr>
              <a:t>2021 </a:t>
            </a:r>
            <a:r>
              <a:rPr lang="zh-TW" altLang="en-US" sz="2800" dirty="0">
                <a:latin typeface="微軟正黑體" panose="020B0604030504040204" pitchFamily="34" charset="-120"/>
                <a:ea typeface="微軟正黑體" panose="020B0604030504040204" pitchFamily="34" charset="-120"/>
              </a:rPr>
              <a:t>年全球半導體市場平均 </a:t>
            </a:r>
            <a:r>
              <a:rPr lang="en-US" altLang="zh-TW" sz="2800" dirty="0">
                <a:latin typeface="微軟正黑體" panose="020B0604030504040204" pitchFamily="34" charset="-120"/>
                <a:ea typeface="微軟正黑體" panose="020B0604030504040204" pitchFamily="34" charset="-120"/>
              </a:rPr>
              <a:t>YoY </a:t>
            </a:r>
            <a:r>
              <a:rPr lang="zh-TW" altLang="en-US" sz="2800" dirty="0">
                <a:latin typeface="微軟正黑體" panose="020B0604030504040204" pitchFamily="34" charset="-120"/>
                <a:ea typeface="微軟正黑體" panose="020B0604030504040204" pitchFamily="34" charset="-120"/>
              </a:rPr>
              <a:t>將達 </a:t>
            </a:r>
            <a:r>
              <a:rPr lang="en-US" altLang="zh-TW" sz="2800" dirty="0">
                <a:latin typeface="微軟正黑體" panose="020B0604030504040204" pitchFamily="34" charset="-120"/>
                <a:ea typeface="微軟正黑體" panose="020B0604030504040204" pitchFamily="34" charset="-120"/>
              </a:rPr>
              <a:t>9.5%</a:t>
            </a:r>
            <a:r>
              <a:rPr lang="zh-TW" altLang="en-US" sz="2800" dirty="0">
                <a:latin typeface="微軟正黑體" panose="020B0604030504040204" pitchFamily="34" charset="-120"/>
                <a:ea typeface="微軟正黑體" panose="020B0604030504040204" pitchFamily="34" charset="-120"/>
              </a:rPr>
              <a:t>。</a:t>
            </a:r>
          </a:p>
          <a:p>
            <a:pPr>
              <a:lnSpc>
                <a:spcPct val="150000"/>
              </a:lnSpc>
            </a:pPr>
            <a:endParaRPr lang="zh-TW" altLang="en-US" sz="2800" dirty="0">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351C1744-673B-4D56-8D12-396108BD81FA}"/>
              </a:ext>
            </a:extLst>
          </p:cNvPr>
          <p:cNvPicPr>
            <a:picLocks noChangeAspect="1"/>
          </p:cNvPicPr>
          <p:nvPr/>
        </p:nvPicPr>
        <p:blipFill>
          <a:blip r:embed="rId3"/>
          <a:stretch>
            <a:fillRect/>
          </a:stretch>
        </p:blipFill>
        <p:spPr>
          <a:xfrm>
            <a:off x="874713" y="2375532"/>
            <a:ext cx="7644194" cy="4228468"/>
          </a:xfrm>
          <a:prstGeom prst="rect">
            <a:avLst/>
          </a:prstGeom>
        </p:spPr>
      </p:pic>
      <p:sp>
        <p:nvSpPr>
          <p:cNvPr id="13" name="文字方塊 12">
            <a:extLst>
              <a:ext uri="{FF2B5EF4-FFF2-40B4-BE49-F238E27FC236}">
                <a16:creationId xmlns:a16="http://schemas.microsoft.com/office/drawing/2014/main" id="{7DF1FD13-060E-4572-B3F4-6D7734A434D0}"/>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2664537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04313616-B6E8-46DD-94BD-CE34B94D1A82}"/>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景氣動態與未來遠景</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2" y="1480720"/>
            <a:ext cx="4045858" cy="4456476"/>
          </a:xfrm>
          <a:prstGeom prst="rect">
            <a:avLst/>
          </a:prstGeom>
        </p:spPr>
        <p:txBody>
          <a:bodyPr wrap="square">
            <a:spAutoFit/>
            <a:scene3d>
              <a:camera prst="orthographicFront"/>
              <a:lightRig rig="threePt" dir="t"/>
            </a:scene3d>
            <a:sp3d contourW="12700"/>
          </a:bodyPr>
          <a:lstStyle/>
          <a:p>
            <a:pPr>
              <a:lnSpc>
                <a:spcPct val="150000"/>
              </a:lnSpc>
            </a:pPr>
            <a:r>
              <a:rPr lang="zh-TW" altLang="en-US" sz="2400" dirty="0">
                <a:latin typeface="微軟正黑體" panose="020B0604030504040204" pitchFamily="34" charset="-120"/>
                <a:ea typeface="微軟正黑體" panose="020B0604030504040204" pitchFamily="34" charset="-120"/>
              </a:rPr>
              <a:t>根據 </a:t>
            </a:r>
            <a:r>
              <a:rPr lang="en-US" altLang="zh-TW" sz="2400" dirty="0">
                <a:latin typeface="微軟正黑體" panose="020B0604030504040204" pitchFamily="34" charset="-120"/>
                <a:ea typeface="微軟正黑體" panose="020B0604030504040204" pitchFamily="34" charset="-120"/>
              </a:rPr>
              <a:t>SEMI ORG </a:t>
            </a:r>
            <a:r>
              <a:rPr lang="zh-TW" altLang="en-US" sz="2400" dirty="0">
                <a:latin typeface="微軟正黑體" panose="020B0604030504040204" pitchFamily="34" charset="-120"/>
                <a:ea typeface="微軟正黑體" panose="020B0604030504040204" pitchFamily="34" charset="-120"/>
              </a:rPr>
              <a:t>調查，</a:t>
            </a:r>
            <a:r>
              <a:rPr lang="en-US" altLang="zh-TW" sz="2400" dirty="0">
                <a:latin typeface="微軟正黑體" panose="020B0604030504040204" pitchFamily="34" charset="-120"/>
                <a:ea typeface="微軟正黑體" panose="020B0604030504040204" pitchFamily="34" charset="-120"/>
              </a:rPr>
              <a:t>2020-24 </a:t>
            </a:r>
            <a:r>
              <a:rPr lang="zh-TW" altLang="en-US" sz="2400" dirty="0">
                <a:latin typeface="微軟正黑體" panose="020B0604030504040204" pitchFamily="34" charset="-120"/>
                <a:ea typeface="微軟正黑體" panose="020B0604030504040204" pitchFamily="34" charset="-120"/>
              </a:rPr>
              <a:t>年全球將會再增加至少 </a:t>
            </a:r>
            <a:r>
              <a:rPr lang="en-US" altLang="zh-TW" sz="2400" dirty="0">
                <a:latin typeface="微軟正黑體" panose="020B0604030504040204" pitchFamily="34" charset="-120"/>
                <a:ea typeface="微軟正黑體" panose="020B0604030504040204" pitchFamily="34" charset="-120"/>
              </a:rPr>
              <a:t>38 </a:t>
            </a:r>
            <a:r>
              <a:rPr lang="zh-TW" altLang="en-US" sz="2400" dirty="0">
                <a:latin typeface="微軟正黑體" panose="020B0604030504040204" pitchFamily="34" charset="-120"/>
                <a:ea typeface="微軟正黑體" panose="020B0604030504040204" pitchFamily="34" charset="-120"/>
              </a:rPr>
              <a:t>座 </a:t>
            </a:r>
            <a:r>
              <a:rPr lang="en-US" altLang="zh-TW" sz="2400" dirty="0">
                <a:latin typeface="微軟正黑體" panose="020B0604030504040204" pitchFamily="34" charset="-120"/>
                <a:ea typeface="微軟正黑體" panose="020B0604030504040204" pitchFamily="34" charset="-120"/>
              </a:rPr>
              <a:t>12 </a:t>
            </a:r>
            <a:r>
              <a:rPr lang="zh-TW" altLang="en-US" sz="2400" dirty="0">
                <a:latin typeface="微軟正黑體" panose="020B0604030504040204" pitchFamily="34" charset="-120"/>
                <a:ea typeface="微軟正黑體" panose="020B0604030504040204" pitchFamily="34" charset="-120"/>
              </a:rPr>
              <a:t>吋晶圓廠。而台灣與韓國將持續主導市場，合計產能約達全球的 </a:t>
            </a:r>
            <a:r>
              <a:rPr lang="en-US" altLang="zh-TW" sz="2400" dirty="0">
                <a:latin typeface="微軟正黑體" panose="020B0604030504040204" pitchFamily="34" charset="-120"/>
                <a:ea typeface="微軟正黑體" panose="020B0604030504040204" pitchFamily="34" charset="-120"/>
              </a:rPr>
              <a:t>50% </a:t>
            </a:r>
            <a:r>
              <a:rPr lang="zh-TW" altLang="en-US" sz="2400" dirty="0">
                <a:latin typeface="微軟正黑體" panose="020B0604030504040204" pitchFamily="34" charset="-120"/>
                <a:ea typeface="微軟正黑體" panose="020B0604030504040204" pitchFamily="34" charset="-120"/>
              </a:rPr>
              <a:t>。</a:t>
            </a:r>
          </a:p>
          <a:p>
            <a:pPr>
              <a:lnSpc>
                <a:spcPct val="150000"/>
              </a:lnSpc>
            </a:pPr>
            <a:r>
              <a:rPr lang="zh-TW" altLang="en-US" sz="2400" dirty="0">
                <a:latin typeface="微軟正黑體" panose="020B0604030504040204" pitchFamily="34" charset="-120"/>
                <a:ea typeface="微軟正黑體" panose="020B0604030504040204" pitchFamily="34" charset="-120"/>
              </a:rPr>
              <a:t>中國在國家政策支持下，預計總產能將於</a:t>
            </a:r>
            <a:r>
              <a:rPr lang="en-US" altLang="zh-TW" sz="2400" dirty="0">
                <a:latin typeface="微軟正黑體" panose="020B0604030504040204" pitchFamily="34" charset="-120"/>
                <a:ea typeface="微軟正黑體" panose="020B0604030504040204" pitchFamily="34" charset="-120"/>
              </a:rPr>
              <a:t>2024 </a:t>
            </a:r>
            <a:r>
              <a:rPr lang="zh-TW" altLang="en-US" sz="2400" dirty="0">
                <a:latin typeface="微軟正黑體" panose="020B0604030504040204" pitchFamily="34" charset="-120"/>
                <a:ea typeface="微軟正黑體" panose="020B0604030504040204" pitchFamily="34" charset="-120"/>
              </a:rPr>
              <a:t>年成長到 </a:t>
            </a:r>
            <a:r>
              <a:rPr lang="en-US" altLang="zh-TW" sz="2400" dirty="0">
                <a:latin typeface="微軟正黑體" panose="020B0604030504040204" pitchFamily="34" charset="-120"/>
                <a:ea typeface="微軟正黑體" panose="020B0604030504040204" pitchFamily="34" charset="-120"/>
              </a:rPr>
              <a:t>20%</a:t>
            </a:r>
            <a:r>
              <a:rPr lang="zh-TW" altLang="en-US" sz="2400" dirty="0">
                <a:latin typeface="微軟正黑體" panose="020B0604030504040204" pitchFamily="34" charset="-120"/>
                <a:ea typeface="微軟正黑體" panose="020B0604030504040204" pitchFamily="34" charset="-120"/>
              </a:rPr>
              <a:t>。</a:t>
            </a:r>
          </a:p>
        </p:txBody>
      </p:sp>
      <p:pic>
        <p:nvPicPr>
          <p:cNvPr id="7" name="圖片 6">
            <a:extLst>
              <a:ext uri="{FF2B5EF4-FFF2-40B4-BE49-F238E27FC236}">
                <a16:creationId xmlns:a16="http://schemas.microsoft.com/office/drawing/2014/main" id="{CD4737CC-5080-4FE6-A26A-EAF07D65391B}"/>
              </a:ext>
            </a:extLst>
          </p:cNvPr>
          <p:cNvPicPr>
            <a:picLocks noChangeAspect="1"/>
          </p:cNvPicPr>
          <p:nvPr/>
        </p:nvPicPr>
        <p:blipFill rotWithShape="1">
          <a:blip r:embed="rId3"/>
          <a:srcRect l="2989" r="10475" b="-1"/>
          <a:stretch/>
        </p:blipFill>
        <p:spPr>
          <a:xfrm>
            <a:off x="5087687" y="1531520"/>
            <a:ext cx="6247971" cy="4733987"/>
          </a:xfrm>
          <a:prstGeom prst="rect">
            <a:avLst/>
          </a:prstGeom>
        </p:spPr>
      </p:pic>
    </p:spTree>
    <p:extLst>
      <p:ext uri="{BB962C8B-B14F-4D97-AF65-F5344CB8AC3E}">
        <p14:creationId xmlns:p14="http://schemas.microsoft.com/office/powerpoint/2010/main" val="24856423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技術創新及未來趨勢</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2" y="1480720"/>
            <a:ext cx="3296558" cy="3893502"/>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dirty="0">
                <a:latin typeface="微軟正黑體" panose="020B0604030504040204" pitchFamily="34" charset="-120"/>
                <a:ea typeface="微軟正黑體" panose="020B0604030504040204" pitchFamily="34" charset="-120"/>
              </a:rPr>
              <a:t>隨著運算速度提升，現有的矽晶圓逐漸不足以應付某些高階應用的需求，下一個世代的半導體材料商機崛起。</a:t>
            </a:r>
            <a:endParaRPr lang="en-US" altLang="zh-TW" sz="2800" dirty="0">
              <a:latin typeface="微軟正黑體" panose="020B0604030504040204" pitchFamily="34" charset="-120"/>
              <a:ea typeface="微軟正黑體" panose="020B0604030504040204" pitchFamily="34" charset="-120"/>
            </a:endParaRPr>
          </a:p>
        </p:txBody>
      </p:sp>
      <p:pic>
        <p:nvPicPr>
          <p:cNvPr id="10" name="圖片 9">
            <a:extLst>
              <a:ext uri="{FF2B5EF4-FFF2-40B4-BE49-F238E27FC236}">
                <a16:creationId xmlns:a16="http://schemas.microsoft.com/office/drawing/2014/main" id="{C32A281A-A121-47B2-9DA3-A85947CC186C}"/>
              </a:ext>
            </a:extLst>
          </p:cNvPr>
          <p:cNvPicPr>
            <a:picLocks noChangeAspect="1"/>
          </p:cNvPicPr>
          <p:nvPr/>
        </p:nvPicPr>
        <p:blipFill>
          <a:blip r:embed="rId3"/>
          <a:stretch>
            <a:fillRect/>
          </a:stretch>
        </p:blipFill>
        <p:spPr>
          <a:xfrm>
            <a:off x="4358496" y="1582321"/>
            <a:ext cx="6977162" cy="4170780"/>
          </a:xfrm>
          <a:prstGeom prst="rect">
            <a:avLst/>
          </a:prstGeom>
        </p:spPr>
      </p:pic>
      <p:sp>
        <p:nvSpPr>
          <p:cNvPr id="18" name="文字方塊 17">
            <a:extLst>
              <a:ext uri="{FF2B5EF4-FFF2-40B4-BE49-F238E27FC236}">
                <a16:creationId xmlns:a16="http://schemas.microsoft.com/office/drawing/2014/main" id="{13D87FB6-AE7A-4801-8B6A-560200946A27}"/>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13" name="文字方塊 12">
            <a:extLst>
              <a:ext uri="{FF2B5EF4-FFF2-40B4-BE49-F238E27FC236}">
                <a16:creationId xmlns:a16="http://schemas.microsoft.com/office/drawing/2014/main" id="{5391F13A-E046-4906-ABD3-EFE97E13367B}"/>
              </a:ext>
            </a:extLst>
          </p:cNvPr>
          <p:cNvSpPr txBox="1"/>
          <p:nvPr/>
        </p:nvSpPr>
        <p:spPr>
          <a:xfrm>
            <a:off x="4358496" y="5959077"/>
            <a:ext cx="1787780"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資料來源：財訊</a:t>
            </a:r>
          </a:p>
        </p:txBody>
      </p:sp>
    </p:spTree>
    <p:extLst>
      <p:ext uri="{BB962C8B-B14F-4D97-AF65-F5344CB8AC3E}">
        <p14:creationId xmlns:p14="http://schemas.microsoft.com/office/powerpoint/2010/main" val="26565915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方塊 16">
            <a:extLst>
              <a:ext uri="{FF2B5EF4-FFF2-40B4-BE49-F238E27FC236}">
                <a16:creationId xmlns:a16="http://schemas.microsoft.com/office/drawing/2014/main" id="{397CDEF6-2FD0-48F6-B304-1F0C34E72F8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技術創新及未來趨勢</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2" y="1480720"/>
            <a:ext cx="3271158" cy="4456476"/>
          </a:xfrm>
          <a:prstGeom prst="rect">
            <a:avLst/>
          </a:prstGeom>
        </p:spPr>
        <p:txBody>
          <a:bodyPr wrap="square">
            <a:spAutoFit/>
            <a:scene3d>
              <a:camera prst="orthographicFront"/>
              <a:lightRig rig="threePt" dir="t"/>
            </a:scene3d>
            <a:sp3d contourW="12700"/>
          </a:bodyPr>
          <a:lstStyle/>
          <a:p>
            <a:pPr>
              <a:lnSpc>
                <a:spcPct val="150000"/>
              </a:lnSpc>
            </a:pPr>
            <a:r>
              <a:rPr lang="zh-TW" altLang="en-US" sz="2400" dirty="0">
                <a:latin typeface="微軟正黑體" panose="020B0604030504040204" pitchFamily="34" charset="-120"/>
                <a:ea typeface="微軟正黑體" panose="020B0604030504040204" pitchFamily="34" charset="-120"/>
              </a:rPr>
              <a:t>目前第 </a:t>
            </a:r>
            <a:r>
              <a:rPr lang="en-US" altLang="zh-TW" sz="2400" dirty="0">
                <a:latin typeface="微軟正黑體" panose="020B0604030504040204" pitchFamily="34" charset="-120"/>
                <a:ea typeface="微軟正黑體" panose="020B0604030504040204" pitchFamily="34" charset="-120"/>
              </a:rPr>
              <a:t>1 </a:t>
            </a:r>
            <a:r>
              <a:rPr lang="zh-TW" altLang="en-US" sz="2400" dirty="0">
                <a:latin typeface="微軟正黑體" panose="020B0604030504040204" pitchFamily="34" charset="-120"/>
                <a:ea typeface="微軟正黑體" panose="020B0604030504040204" pitchFamily="34" charset="-120"/>
              </a:rPr>
              <a:t>代半導體材料的市占率約九成，第 </a:t>
            </a:r>
            <a:r>
              <a:rPr lang="en-US" altLang="zh-TW" sz="2400" dirty="0">
                <a:latin typeface="微軟正黑體" panose="020B0604030504040204" pitchFamily="34" charset="-120"/>
                <a:ea typeface="微軟正黑體" panose="020B0604030504040204" pitchFamily="34" charset="-120"/>
              </a:rPr>
              <a:t>2</a:t>
            </a:r>
            <a:r>
              <a:rPr lang="zh-TW" altLang="en-US" sz="2400"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3 </a:t>
            </a:r>
            <a:r>
              <a:rPr lang="zh-TW" altLang="en-US" sz="2400" dirty="0">
                <a:latin typeface="微軟正黑體" panose="020B0604030504040204" pitchFamily="34" charset="-120"/>
                <a:ea typeface="微軟正黑體" panose="020B0604030504040204" pitchFamily="34" charset="-120"/>
              </a:rPr>
              <a:t>代合計約</a:t>
            </a:r>
            <a:r>
              <a:rPr lang="en-US" altLang="zh-TW" sz="2400" dirty="0">
                <a:latin typeface="微軟正黑體" panose="020B0604030504040204" pitchFamily="34" charset="-120"/>
                <a:ea typeface="微軟正黑體" panose="020B0604030504040204" pitchFamily="34" charset="-120"/>
              </a:rPr>
              <a:t>10%</a:t>
            </a:r>
            <a:r>
              <a:rPr lang="zh-TW" altLang="en-US" sz="2400" dirty="0">
                <a:latin typeface="微軟正黑體" panose="020B0604030504040204" pitchFamily="34" charset="-120"/>
                <a:ea typeface="微軟正黑體" panose="020B0604030504040204" pitchFamily="34" charset="-120"/>
              </a:rPr>
              <a:t>。</a:t>
            </a:r>
            <a:br>
              <a:rPr lang="en-US" altLang="zh-TW" sz="2400"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2020</a:t>
            </a:r>
            <a:r>
              <a:rPr lang="zh-TW" altLang="en-US" sz="2400" dirty="0">
                <a:latin typeface="微軟正黑體" panose="020B0604030504040204" pitchFamily="34" charset="-120"/>
                <a:ea typeface="微軟正黑體" panose="020B0604030504040204" pitchFamily="34" charset="-120"/>
              </a:rPr>
              <a:t>年市場規模約 </a:t>
            </a:r>
            <a:r>
              <a:rPr lang="en-US" altLang="zh-TW" sz="2400" dirty="0">
                <a:latin typeface="微軟正黑體" panose="020B0604030504040204" pitchFamily="34" charset="-120"/>
                <a:ea typeface="微軟正黑體" panose="020B0604030504040204" pitchFamily="34" charset="-120"/>
              </a:rPr>
              <a:t>298 </a:t>
            </a:r>
            <a:r>
              <a:rPr lang="zh-TW" altLang="en-US" sz="2400" dirty="0">
                <a:latin typeface="微軟正黑體" panose="020B0604030504040204" pitchFamily="34" charset="-120"/>
                <a:ea typeface="微軟正黑體" panose="020B0604030504040204" pitchFamily="34" charset="-120"/>
              </a:rPr>
              <a:t>億美元，但 </a:t>
            </a:r>
            <a:r>
              <a:rPr lang="en-US" altLang="zh-TW" sz="2400" dirty="0">
                <a:latin typeface="微軟正黑體" panose="020B0604030504040204" pitchFamily="34" charset="-120"/>
                <a:ea typeface="微軟正黑體" panose="020B0604030504040204" pitchFamily="34" charset="-120"/>
              </a:rPr>
              <a:t>2025 </a:t>
            </a:r>
            <a:r>
              <a:rPr lang="zh-TW" altLang="en-US" sz="2400" dirty="0">
                <a:latin typeface="微軟正黑體" panose="020B0604030504040204" pitchFamily="34" charset="-120"/>
                <a:ea typeface="微軟正黑體" panose="020B0604030504040204" pitchFamily="34" charset="-120"/>
              </a:rPr>
              <a:t>年成長到 </a:t>
            </a:r>
            <a:r>
              <a:rPr lang="en-US" altLang="zh-TW" sz="2400" dirty="0">
                <a:latin typeface="微軟正黑體" panose="020B0604030504040204" pitchFamily="34" charset="-120"/>
                <a:ea typeface="微軟正黑體" panose="020B0604030504040204" pitchFamily="34" charset="-120"/>
              </a:rPr>
              <a:t>361.7 </a:t>
            </a:r>
            <a:r>
              <a:rPr lang="zh-TW" altLang="en-US" sz="2400" dirty="0">
                <a:latin typeface="微軟正黑體" panose="020B0604030504040204" pitchFamily="34" charset="-120"/>
                <a:ea typeface="微軟正黑體" panose="020B0604030504040204" pitchFamily="34" charset="-120"/>
              </a:rPr>
              <a:t>億美元，</a:t>
            </a:r>
            <a:r>
              <a:rPr lang="en-US" altLang="zh-TW" sz="2400" dirty="0">
                <a:latin typeface="微軟正黑體" panose="020B0604030504040204" pitchFamily="34" charset="-120"/>
                <a:ea typeface="微軟正黑體" panose="020B0604030504040204" pitchFamily="34" charset="-120"/>
              </a:rPr>
              <a:t>2030 </a:t>
            </a:r>
            <a:r>
              <a:rPr lang="zh-TW" altLang="en-US" sz="2400" dirty="0">
                <a:latin typeface="微軟正黑體" panose="020B0604030504040204" pitchFamily="34" charset="-120"/>
                <a:ea typeface="微軟正黑體" panose="020B0604030504040204" pitchFamily="34" charset="-120"/>
              </a:rPr>
              <a:t>年更可上看 </a:t>
            </a:r>
            <a:r>
              <a:rPr lang="en-US" altLang="zh-TW" sz="2400" dirty="0">
                <a:latin typeface="微軟正黑體" panose="020B0604030504040204" pitchFamily="34" charset="-120"/>
                <a:ea typeface="微軟正黑體" panose="020B0604030504040204" pitchFamily="34" charset="-120"/>
              </a:rPr>
              <a:t>435 </a:t>
            </a:r>
            <a:r>
              <a:rPr lang="zh-TW" altLang="en-US" sz="2400" dirty="0">
                <a:latin typeface="微軟正黑體" panose="020B0604030504040204" pitchFamily="34" charset="-120"/>
                <a:ea typeface="微軟正黑體" panose="020B0604030504040204" pitchFamily="34" charset="-120"/>
              </a:rPr>
              <a:t>億美元，成長潛力大。</a:t>
            </a:r>
          </a:p>
        </p:txBody>
      </p:sp>
      <p:graphicFrame>
        <p:nvGraphicFramePr>
          <p:cNvPr id="14" name="內容版面配置區 10">
            <a:extLst>
              <a:ext uri="{FF2B5EF4-FFF2-40B4-BE49-F238E27FC236}">
                <a16:creationId xmlns:a16="http://schemas.microsoft.com/office/drawing/2014/main" id="{8E582825-6715-4558-9BAB-DE269A9F094F}"/>
              </a:ext>
            </a:extLst>
          </p:cNvPr>
          <p:cNvGraphicFramePr>
            <a:graphicFrameLocks/>
          </p:cNvGraphicFramePr>
          <p:nvPr>
            <p:extLst>
              <p:ext uri="{D42A27DB-BD31-4B8C-83A1-F6EECF244321}">
                <p14:modId xmlns:p14="http://schemas.microsoft.com/office/powerpoint/2010/main" val="803766833"/>
              </p:ext>
            </p:extLst>
          </p:nvPr>
        </p:nvGraphicFramePr>
        <p:xfrm>
          <a:off x="4497771" y="1480719"/>
          <a:ext cx="6837888" cy="4456469"/>
        </p:xfrm>
        <a:graphic>
          <a:graphicData uri="http://schemas.openxmlformats.org/drawingml/2006/chart">
            <c:chart xmlns:c="http://schemas.openxmlformats.org/drawingml/2006/chart" xmlns:r="http://schemas.openxmlformats.org/officeDocument/2006/relationships" r:id="rId3"/>
          </a:graphicData>
        </a:graphic>
      </p:graphicFrame>
      <p:sp>
        <p:nvSpPr>
          <p:cNvPr id="15" name="文字方塊 14">
            <a:extLst>
              <a:ext uri="{FF2B5EF4-FFF2-40B4-BE49-F238E27FC236}">
                <a16:creationId xmlns:a16="http://schemas.microsoft.com/office/drawing/2014/main" id="{65B5C4B1-76D9-4241-80B3-0A997A61ECC2}"/>
              </a:ext>
            </a:extLst>
          </p:cNvPr>
          <p:cNvSpPr txBox="1"/>
          <p:nvPr/>
        </p:nvSpPr>
        <p:spPr>
          <a:xfrm>
            <a:off x="8971830" y="6060847"/>
            <a:ext cx="2363829"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（單位：億美元）</a:t>
            </a:r>
          </a:p>
        </p:txBody>
      </p:sp>
      <p:sp>
        <p:nvSpPr>
          <p:cNvPr id="16" name="文字方塊 15">
            <a:extLst>
              <a:ext uri="{FF2B5EF4-FFF2-40B4-BE49-F238E27FC236}">
                <a16:creationId xmlns:a16="http://schemas.microsoft.com/office/drawing/2014/main" id="{70CBB212-71A5-4005-AB69-2070F1468FD3}"/>
              </a:ext>
            </a:extLst>
          </p:cNvPr>
          <p:cNvSpPr txBox="1"/>
          <p:nvPr/>
        </p:nvSpPr>
        <p:spPr>
          <a:xfrm>
            <a:off x="4497771" y="6091625"/>
            <a:ext cx="3271157"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資料來源：工研院產科國際所</a:t>
            </a:r>
          </a:p>
        </p:txBody>
      </p:sp>
      <p:sp>
        <p:nvSpPr>
          <p:cNvPr id="18" name="文字方塊 17">
            <a:extLst>
              <a:ext uri="{FF2B5EF4-FFF2-40B4-BE49-F238E27FC236}">
                <a16:creationId xmlns:a16="http://schemas.microsoft.com/office/drawing/2014/main" id="{23D4213B-DB69-487C-83E0-6D9962627CFD}"/>
              </a:ext>
            </a:extLst>
          </p:cNvPr>
          <p:cNvSpPr txBox="1"/>
          <p:nvPr/>
        </p:nvSpPr>
        <p:spPr>
          <a:xfrm>
            <a:off x="11039876" y="61839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39489906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92271" y="4283999"/>
            <a:ext cx="3807453" cy="830997"/>
          </a:xfrm>
          <a:prstGeom prst="rect">
            <a:avLst/>
          </a:prstGeom>
          <a:noFill/>
        </p:spPr>
        <p:txBody>
          <a:bodyPr wrap="none" rtlCol="0">
            <a:spAutoFit/>
            <a:scene3d>
              <a:camera prst="orthographicFront"/>
              <a:lightRig rig="threePt" dir="t"/>
            </a:scene3d>
            <a:sp3d contourW="12700"/>
          </a:bodyPr>
          <a:lstStyle/>
          <a:p>
            <a:pPr lvl="0" algn="ctr">
              <a:defRPr/>
            </a:pPr>
            <a:r>
              <a:rPr lang="en-US" altLang="zh-TW" sz="4800" b="1" dirty="0">
                <a:solidFill>
                  <a:schemeClr val="bg1"/>
                </a:solidFill>
                <a:latin typeface="微軟正黑體" panose="020B0604030504040204" pitchFamily="34" charset="-120"/>
                <a:ea typeface="微軟正黑體" panose="020B0604030504040204" pitchFamily="34" charset="-120"/>
              </a:rPr>
              <a:t>04/ </a:t>
            </a:r>
            <a:r>
              <a:rPr lang="zh-TW" altLang="en-US" sz="4800" b="1" dirty="0">
                <a:solidFill>
                  <a:schemeClr val="bg1"/>
                </a:solidFill>
                <a:latin typeface="微軟正黑體" panose="020B0604030504040204" pitchFamily="34" charset="-120"/>
                <a:ea typeface="微軟正黑體" panose="020B0604030504040204" pitchFamily="34" charset="-120"/>
              </a:rPr>
              <a:t>競爭對手</a:t>
            </a:r>
            <a:endParaRPr lang="zh-CN"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0"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陳正裕</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395610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矽晶圓廠市佔率</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內容版面配置區 3" descr="環球晶併世創市占坐二望一- 工商時報">
            <a:extLst>
              <a:ext uri="{FF2B5EF4-FFF2-40B4-BE49-F238E27FC236}">
                <a16:creationId xmlns:a16="http://schemas.microsoft.com/office/drawing/2014/main" id="{B56116A3-A301-4EE2-A98C-1FE19AA44CC6}"/>
              </a:ext>
            </a:extLst>
          </p:cNvPr>
          <p:cNvPicPr>
            <a:picLocks/>
          </p:cNvPicPr>
          <p:nvPr/>
        </p:nvPicPr>
        <p:blipFill rotWithShape="1">
          <a:blip r:embed="rId3">
            <a:extLst>
              <a:ext uri="{28A0092B-C50C-407E-A947-70E740481C1C}">
                <a14:useLocalDpi xmlns:a14="http://schemas.microsoft.com/office/drawing/2010/main" val="0"/>
              </a:ext>
            </a:extLst>
          </a:blip>
          <a:srcRect l="14689" r="16969"/>
          <a:stretch/>
        </p:blipFill>
        <p:spPr bwMode="auto">
          <a:xfrm>
            <a:off x="874713" y="1672703"/>
            <a:ext cx="4698529" cy="4067689"/>
          </a:xfrm>
          <a:prstGeom prst="rect">
            <a:avLst/>
          </a:prstGeom>
          <a:noFill/>
          <a:ln>
            <a:noFill/>
          </a:ln>
        </p:spPr>
      </p:pic>
      <p:pic>
        <p:nvPicPr>
          <p:cNvPr id="13" name="圖片 12" descr="矽晶圓廠第一季營收表現">
            <a:extLst>
              <a:ext uri="{FF2B5EF4-FFF2-40B4-BE49-F238E27FC236}">
                <a16:creationId xmlns:a16="http://schemas.microsoft.com/office/drawing/2014/main" id="{D6AE6C7A-200E-4FAA-9D55-D3D29BF8CAD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29126" y="3086103"/>
            <a:ext cx="5565219" cy="2645408"/>
          </a:xfrm>
          <a:prstGeom prst="rect">
            <a:avLst/>
          </a:prstGeom>
          <a:noFill/>
          <a:ln>
            <a:noFill/>
          </a:ln>
        </p:spPr>
      </p:pic>
      <p:sp>
        <p:nvSpPr>
          <p:cNvPr id="17" name="文字方塊 16">
            <a:extLst>
              <a:ext uri="{FF2B5EF4-FFF2-40B4-BE49-F238E27FC236}">
                <a16:creationId xmlns:a16="http://schemas.microsoft.com/office/drawing/2014/main" id="{822E85B0-287A-4AF1-ACEA-7ED576020C00}"/>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15263080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主要對手</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2" y="1480720"/>
            <a:ext cx="10014858" cy="4537524"/>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國外：</a:t>
            </a:r>
            <a:br>
              <a:rPr lang="en-US" altLang="zh-TW" sz="2800" b="1"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1.</a:t>
            </a:r>
            <a:r>
              <a:rPr lang="zh-TW" altLang="en-US" sz="2800" dirty="0">
                <a:latin typeface="微軟正黑體" panose="020B0604030504040204" pitchFamily="34" charset="-120"/>
                <a:ea typeface="微軟正黑體" panose="020B0604030504040204" pitchFamily="34" charset="-120"/>
              </a:rPr>
              <a:t>信越化學工業株式會社（</a:t>
            </a:r>
            <a:r>
              <a:rPr lang="en-US" altLang="zh-TW" sz="2800" dirty="0">
                <a:latin typeface="微軟正黑體" panose="020B0604030504040204" pitchFamily="34" charset="-120"/>
                <a:ea typeface="微軟正黑體" panose="020B0604030504040204" pitchFamily="34" charset="-120"/>
              </a:rPr>
              <a:t>Shin-Etsu Chemical Co., Ltd.</a:t>
            </a:r>
            <a:r>
              <a:rPr lang="zh-TW" altLang="en-US" sz="2800" dirty="0">
                <a:latin typeface="微軟正黑體" panose="020B0604030504040204" pitchFamily="34" charset="-120"/>
                <a:ea typeface="微軟正黑體" panose="020B0604030504040204" pitchFamily="34" charset="-120"/>
              </a:rPr>
              <a:t>）</a:t>
            </a:r>
            <a:br>
              <a:rPr lang="en-US" altLang="zh-TW" sz="2800"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2.</a:t>
            </a:r>
            <a:r>
              <a:rPr lang="zh-TW" altLang="en-US" sz="2800" dirty="0">
                <a:latin typeface="微軟正黑體" panose="020B0604030504040204" pitchFamily="34" charset="-120"/>
                <a:ea typeface="微軟正黑體" panose="020B0604030504040204" pitchFamily="34" charset="-120"/>
              </a:rPr>
              <a:t>勝高株式會社（</a:t>
            </a:r>
            <a:r>
              <a:rPr lang="en-US" altLang="zh-TW" sz="2800" dirty="0">
                <a:latin typeface="微軟正黑體" panose="020B0604030504040204" pitchFamily="34" charset="-120"/>
                <a:ea typeface="微軟正黑體" panose="020B0604030504040204" pitchFamily="34" charset="-120"/>
              </a:rPr>
              <a:t>SUMCO Corporation</a:t>
            </a:r>
            <a:r>
              <a:rPr lang="zh-TW" altLang="en-US" sz="2800" dirty="0">
                <a:latin typeface="微軟正黑體" panose="020B0604030504040204" pitchFamily="34" charset="-120"/>
                <a:ea typeface="微軟正黑體" panose="020B0604030504040204" pitchFamily="34" charset="-120"/>
              </a:rPr>
              <a:t>）</a:t>
            </a:r>
          </a:p>
          <a:p>
            <a:pPr>
              <a:lnSpc>
                <a:spcPct val="150000"/>
              </a:lnSpc>
            </a:pPr>
            <a:endParaRPr lang="zh-TW" altLang="en-US"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800" b="1" dirty="0">
                <a:latin typeface="微軟正黑體" panose="020B0604030504040204" pitchFamily="34" charset="-120"/>
                <a:ea typeface="微軟正黑體" panose="020B0604030504040204" pitchFamily="34" charset="-120"/>
              </a:rPr>
              <a:t>國內：</a:t>
            </a:r>
            <a:br>
              <a:rPr lang="en-US" altLang="zh-TW" sz="2800" b="1"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1.</a:t>
            </a:r>
            <a:r>
              <a:rPr lang="zh-TW" altLang="en-US" sz="2800" dirty="0">
                <a:latin typeface="微軟正黑體" panose="020B0604030504040204" pitchFamily="34" charset="-120"/>
                <a:ea typeface="微軟正黑體" panose="020B0604030504040204" pitchFamily="34" charset="-120"/>
              </a:rPr>
              <a:t>合晶科技股份有限公司</a:t>
            </a:r>
            <a:br>
              <a:rPr lang="en-US" altLang="zh-TW" sz="2800" dirty="0">
                <a:latin typeface="微軟正黑體" panose="020B0604030504040204" pitchFamily="34" charset="-120"/>
                <a:ea typeface="微軟正黑體" panose="020B0604030504040204" pitchFamily="34" charset="-120"/>
              </a:rPr>
            </a:br>
            <a:r>
              <a:rPr lang="en-US" altLang="zh-TW" sz="2800" dirty="0">
                <a:latin typeface="微軟正黑體" panose="020B0604030504040204" pitchFamily="34" charset="-120"/>
                <a:ea typeface="微軟正黑體" panose="020B0604030504040204" pitchFamily="34" charset="-120"/>
              </a:rPr>
              <a:t>2.</a:t>
            </a:r>
            <a:r>
              <a:rPr lang="zh-TW" altLang="en-US" sz="2800" dirty="0">
                <a:latin typeface="微軟正黑體" panose="020B0604030504040204" pitchFamily="34" charset="-120"/>
                <a:ea typeface="微軟正黑體" panose="020B0604030504040204" pitchFamily="34" charset="-120"/>
              </a:rPr>
              <a:t>台塑勝高科技股份有限公司</a:t>
            </a:r>
          </a:p>
        </p:txBody>
      </p:sp>
      <p:pic>
        <p:nvPicPr>
          <p:cNvPr id="14" name="Picture 2" descr="信越化學工業- 维基百科，自由的百科全书">
            <a:extLst>
              <a:ext uri="{FF2B5EF4-FFF2-40B4-BE49-F238E27FC236}">
                <a16:creationId xmlns:a16="http://schemas.microsoft.com/office/drawing/2014/main" id="{46B8CFD5-DADC-4EBF-B555-A68064BD5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8113" y="1078360"/>
            <a:ext cx="2687784" cy="1007919"/>
          </a:xfrm>
          <a:prstGeom prst="rect">
            <a:avLst/>
          </a:prstGeom>
          <a:noFill/>
          <a:extLst>
            <a:ext uri="{909E8E84-426E-40DD-AFC4-6F175D3DCCD1}">
              <a14:hiddenFill xmlns:a14="http://schemas.microsoft.com/office/drawing/2010/main">
                <a:solidFill>
                  <a:srgbClr val="FFFFFF"/>
                </a:solidFill>
              </a14:hiddenFill>
            </a:ext>
          </a:extLst>
        </p:spPr>
      </p:pic>
      <p:pic>
        <p:nvPicPr>
          <p:cNvPr id="15" name="圖片 14">
            <a:extLst>
              <a:ext uri="{FF2B5EF4-FFF2-40B4-BE49-F238E27FC236}">
                <a16:creationId xmlns:a16="http://schemas.microsoft.com/office/drawing/2014/main" id="{71E9E626-6111-484C-BA11-9EE5BD2F2EEE}"/>
              </a:ext>
            </a:extLst>
          </p:cNvPr>
          <p:cNvPicPr>
            <a:picLocks noChangeAspect="1"/>
          </p:cNvPicPr>
          <p:nvPr/>
        </p:nvPicPr>
        <p:blipFill>
          <a:blip r:embed="rId4"/>
          <a:stretch>
            <a:fillRect/>
          </a:stretch>
        </p:blipFill>
        <p:spPr>
          <a:xfrm>
            <a:off x="7987088" y="2862491"/>
            <a:ext cx="2687784" cy="1346596"/>
          </a:xfrm>
          <a:prstGeom prst="rect">
            <a:avLst/>
          </a:prstGeom>
        </p:spPr>
      </p:pic>
      <p:pic>
        <p:nvPicPr>
          <p:cNvPr id="16" name="Picture 4" descr="合晶科技股份有限公司">
            <a:extLst>
              <a:ext uri="{FF2B5EF4-FFF2-40B4-BE49-F238E27FC236}">
                <a16:creationId xmlns:a16="http://schemas.microsoft.com/office/drawing/2014/main" id="{DE593607-6C9F-40F5-848C-BFF10ED531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317435"/>
            <a:ext cx="3141916" cy="1869570"/>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6956E48D-579F-4E8F-A994-CADCAA233F1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12141322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59F9F26E-4EAC-4DE3-9DDB-84959B7CF48F}"/>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54371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矽晶圓產業之競爭型態</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09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810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2" y="1480720"/>
            <a:ext cx="5633358" cy="6084101"/>
          </a:xfrm>
          <a:prstGeom prst="rect">
            <a:avLst/>
          </a:prstGeom>
        </p:spPr>
        <p:txBody>
          <a:bodyPr wrap="square">
            <a:spAutoFit/>
            <a:scene3d>
              <a:camera prst="orthographicFront"/>
              <a:lightRig rig="threePt" dir="t"/>
            </a:scene3d>
            <a:sp3d contourW="12700"/>
          </a:bodyPr>
          <a:lstStyle/>
          <a:p>
            <a:pPr marL="285750" indent="-28575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若環球晶成功併購了</a:t>
            </a:r>
            <a:r>
              <a:rPr lang="en-US" altLang="zh-TW" sz="2800" dirty="0" err="1">
                <a:latin typeface="微軟正黑體" panose="020B0604030504040204" pitchFamily="34" charset="-120"/>
                <a:ea typeface="微軟正黑體" panose="020B0604030504040204" pitchFamily="34" charset="-120"/>
              </a:rPr>
              <a:t>Siltronic</a:t>
            </a:r>
            <a:r>
              <a:rPr lang="zh-TW" altLang="en-US" sz="2800" dirty="0">
                <a:latin typeface="微軟正黑體" panose="020B0604030504040204" pitchFamily="34" charset="-120"/>
                <a:ea typeface="微軟正黑體" panose="020B0604030504040204" pitchFamily="34" charset="-120"/>
              </a:rPr>
              <a:t>，全球矽晶圓產業將成為三個大公司獨大的情況</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不完全競爭市場（寡占）</a:t>
            </a:r>
            <a:endParaRPr lang="en-US" altLang="zh-TW" sz="28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endParaRPr lang="en-US" altLang="zh-TW" sz="1200"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若單就台灣矽晶圓產業的話，目前應該是屬於環球晶獨大的狀況</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完全獨佔市場                           </a:t>
            </a:r>
          </a:p>
          <a:p>
            <a:pPr>
              <a:lnSpc>
                <a:spcPct val="150000"/>
              </a:lnSpc>
            </a:pPr>
            <a:br>
              <a:rPr lang="en-US" altLang="zh-TW" sz="2800" dirty="0">
                <a:latin typeface="微軟正黑體" panose="020B0604030504040204" pitchFamily="34" charset="-120"/>
                <a:ea typeface="微軟正黑體" panose="020B0604030504040204" pitchFamily="34" charset="-120"/>
              </a:rPr>
            </a:br>
            <a:endParaRPr lang="zh-TW" altLang="en-US" sz="2800" dirty="0">
              <a:latin typeface="微軟正黑體" panose="020B0604030504040204" pitchFamily="34" charset="-120"/>
              <a:ea typeface="微軟正黑體" panose="020B0604030504040204" pitchFamily="34" charset="-120"/>
            </a:endParaRPr>
          </a:p>
        </p:txBody>
      </p:sp>
      <p:pic>
        <p:nvPicPr>
          <p:cNvPr id="17" name="Picture 2" descr="優分析- 環球晶(6488)，從產業長期觀點，看看環球晶併購案在夯什麼？">
            <a:extLst>
              <a:ext uri="{FF2B5EF4-FFF2-40B4-BE49-F238E27FC236}">
                <a16:creationId xmlns:a16="http://schemas.microsoft.com/office/drawing/2014/main" id="{13B7DDBE-8640-4723-BBC5-F7C99E8EE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8564" y="3162306"/>
            <a:ext cx="4677094" cy="3076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6192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EE771B29-AE9D-4113-8DEC-B0B4B5121B86}"/>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94249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產品線廣度及深度、商品化能力－信越</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9702800" cy="715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97100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2" y="1480720"/>
            <a:ext cx="6827158" cy="7769178"/>
          </a:xfrm>
          <a:prstGeom prst="rect">
            <a:avLst/>
          </a:prstGeom>
        </p:spPr>
        <p:txBody>
          <a:bodyPr wrap="square">
            <a:spAutoFit/>
            <a:scene3d>
              <a:camera prst="orthographicFront"/>
              <a:lightRig rig="threePt" dir="t"/>
            </a:scene3d>
            <a:sp3d contourW="12700"/>
          </a:bodyPr>
          <a:lstStyle/>
          <a:p>
            <a:pPr marL="285750" indent="-28575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矽晶圓產業的淨營利占信越化學總淨營利的</a:t>
            </a:r>
            <a:r>
              <a:rPr lang="en-US" altLang="zh-TW" sz="2800" dirty="0">
                <a:latin typeface="微軟正黑體" panose="020B0604030504040204" pitchFamily="34" charset="-120"/>
                <a:ea typeface="微軟正黑體" panose="020B0604030504040204" pitchFamily="34" charset="-120"/>
              </a:rPr>
              <a:t>37%</a:t>
            </a:r>
            <a:r>
              <a:rPr lang="zh-TW" altLang="en-US" sz="2800" dirty="0">
                <a:latin typeface="微軟正黑體" panose="020B0604030504040204" pitchFamily="34" charset="-120"/>
                <a:ea typeface="微軟正黑體" panose="020B0604030504040204" pitchFamily="34" charset="-120"/>
              </a:rPr>
              <a:t>，為日本信越最賺錢的事業</a:t>
            </a:r>
          </a:p>
          <a:p>
            <a:pPr marL="285750" indent="-28575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信越化學的營利項目不只矽晶圓產業，他們在其他的產業有十分亮眼的成績</a:t>
            </a:r>
          </a:p>
          <a:p>
            <a:pPr marL="285750" indent="-28575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以此看來信越化學的產品線是十分的廣且深的，因為其投入的產業非常多元且矽晶圓產業之訂單也是業界之冠</a:t>
            </a:r>
          </a:p>
          <a:p>
            <a:pPr marL="285750" indent="-28575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p:txBody>
      </p:sp>
      <p:pic>
        <p:nvPicPr>
          <p:cNvPr id="10" name="內容版面配置區 3">
            <a:extLst>
              <a:ext uri="{FF2B5EF4-FFF2-40B4-BE49-F238E27FC236}">
                <a16:creationId xmlns:a16="http://schemas.microsoft.com/office/drawing/2014/main" id="{B01DAC08-FE47-4C92-BAF7-4D187DCAABDD}"/>
              </a:ext>
            </a:extLst>
          </p:cNvPr>
          <p:cNvPicPr>
            <a:picLocks/>
          </p:cNvPicPr>
          <p:nvPr/>
        </p:nvPicPr>
        <p:blipFill rotWithShape="1">
          <a:blip r:embed="rId3"/>
          <a:srcRect l="50746" t="39169" r="32278" b="28404"/>
          <a:stretch/>
        </p:blipFill>
        <p:spPr bwMode="auto">
          <a:xfrm>
            <a:off x="7683501" y="2168765"/>
            <a:ext cx="3652158" cy="39241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7426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3" y="1480720"/>
            <a:ext cx="10356850" cy="1952201"/>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dirty="0">
                <a:latin typeface="微軟正黑體" panose="020B0604030504040204" pitchFamily="34" charset="-120"/>
                <a:ea typeface="微軟正黑體" panose="020B0604030504040204" pitchFamily="34" charset="-120"/>
              </a:rPr>
              <a:t>晶圓製造業：</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中美晶 、合晶 </a:t>
            </a:r>
          </a:p>
          <a:p>
            <a:pPr>
              <a:lnSpc>
                <a:spcPct val="150000"/>
              </a:lnSpc>
            </a:pPr>
            <a:r>
              <a:rPr lang="zh-TW" altLang="en-US" sz="2800" dirty="0">
                <a:latin typeface="微軟正黑體" panose="020B0604030504040204" pitchFamily="34" charset="-120"/>
                <a:ea typeface="微軟正黑體" panose="020B0604030504040204" pitchFamily="34" charset="-120"/>
              </a:rPr>
              <a:t>特殊化學品製造：</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光洋科、台特化</a:t>
            </a:r>
          </a:p>
          <a:p>
            <a:pPr>
              <a:lnSpc>
                <a:spcPct val="150000"/>
              </a:lnSpc>
            </a:pPr>
            <a:r>
              <a:rPr lang="zh-TW" altLang="en-US" sz="2800" dirty="0">
                <a:latin typeface="微軟正黑體" panose="020B0604030504040204" pitchFamily="34" charset="-120"/>
                <a:ea typeface="微軟正黑體" panose="020B0604030504040204" pitchFamily="34" charset="-120"/>
              </a:rPr>
              <a:t>光罩製造業：</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光罩、翔耀</a:t>
            </a:r>
          </a:p>
        </p:txBody>
      </p:sp>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產業關聯－上游</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51744BA2-FC06-431C-9657-885118520DC2}"/>
              </a:ext>
            </a:extLst>
          </p:cNvPr>
          <p:cNvGraphicFramePr>
            <a:graphicFrameLocks noGrp="1"/>
          </p:cNvGraphicFramePr>
          <p:nvPr>
            <p:extLst>
              <p:ext uri="{D42A27DB-BD31-4B8C-83A1-F6EECF244321}">
                <p14:modId xmlns:p14="http://schemas.microsoft.com/office/powerpoint/2010/main" val="3225942231"/>
              </p:ext>
            </p:extLst>
          </p:nvPr>
        </p:nvGraphicFramePr>
        <p:xfrm>
          <a:off x="874713" y="3702482"/>
          <a:ext cx="6047476" cy="2645895"/>
        </p:xfrm>
        <a:graphic>
          <a:graphicData uri="http://schemas.openxmlformats.org/drawingml/2006/table">
            <a:tbl>
              <a:tblPr firstRow="1" bandRow="1">
                <a:tableStyleId>{5C22544A-7EE6-4342-B048-85BDC9FD1C3A}</a:tableStyleId>
              </a:tblPr>
              <a:tblGrid>
                <a:gridCol w="3023738">
                  <a:extLst>
                    <a:ext uri="{9D8B030D-6E8A-4147-A177-3AD203B41FA5}">
                      <a16:colId xmlns:a16="http://schemas.microsoft.com/office/drawing/2014/main" val="1667253044"/>
                    </a:ext>
                  </a:extLst>
                </a:gridCol>
                <a:gridCol w="3023738">
                  <a:extLst>
                    <a:ext uri="{9D8B030D-6E8A-4147-A177-3AD203B41FA5}">
                      <a16:colId xmlns:a16="http://schemas.microsoft.com/office/drawing/2014/main" val="46833611"/>
                    </a:ext>
                  </a:extLst>
                </a:gridCol>
              </a:tblGrid>
              <a:tr h="806546">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產業別</a:t>
                      </a:r>
                    </a:p>
                  </a:txBody>
                  <a:tcPr/>
                </a:tc>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上游</a:t>
                      </a:r>
                    </a:p>
                  </a:txBody>
                  <a:tcPr/>
                </a:tc>
                <a:extLst>
                  <a:ext uri="{0D108BD9-81ED-4DB2-BD59-A6C34878D82A}">
                    <a16:rowId xmlns:a16="http://schemas.microsoft.com/office/drawing/2014/main" val="4287115727"/>
                  </a:ext>
                </a:extLst>
              </a:tr>
              <a:tr h="805218">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晶圓產業</a:t>
                      </a:r>
                    </a:p>
                  </a:txBody>
                  <a:tcPr/>
                </a:tc>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矽晶圓製造</a:t>
                      </a:r>
                    </a:p>
                  </a:txBody>
                  <a:tcPr/>
                </a:tc>
                <a:extLst>
                  <a:ext uri="{0D108BD9-81ED-4DB2-BD59-A6C34878D82A}">
                    <a16:rowId xmlns:a16="http://schemas.microsoft.com/office/drawing/2014/main" val="1774702725"/>
                  </a:ext>
                </a:extLst>
              </a:tr>
              <a:tr h="1034131">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太陽能產業</a:t>
                      </a:r>
                    </a:p>
                  </a:txBody>
                  <a:tcPr/>
                </a:tc>
                <a:tc>
                  <a:txBody>
                    <a:bodyPr/>
                    <a:lstStyle/>
                    <a:p>
                      <a:pPr algn="ctr">
                        <a:lnSpc>
                          <a:spcPct val="100000"/>
                        </a:lnSpc>
                      </a:pPr>
                      <a:r>
                        <a:rPr lang="zh-TW" altLang="en-US" sz="2800" dirty="0">
                          <a:latin typeface="微軟正黑體" panose="020B0604030504040204" pitchFamily="34" charset="-120"/>
                          <a:ea typeface="微軟正黑體" panose="020B0604030504040204" pitchFamily="34" charset="-120"/>
                        </a:rPr>
                        <a:t>多晶矽材、</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晶錠／矽晶圓</a:t>
                      </a:r>
                      <a:endParaRPr lang="en-US" altLang="zh-TW"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445542016"/>
                  </a:ext>
                </a:extLst>
              </a:tr>
            </a:tbl>
          </a:graphicData>
        </a:graphic>
      </p:graphicFrame>
      <p:sp>
        <p:nvSpPr>
          <p:cNvPr id="7" name="文字方塊 6">
            <a:extLst>
              <a:ext uri="{FF2B5EF4-FFF2-40B4-BE49-F238E27FC236}">
                <a16:creationId xmlns:a16="http://schemas.microsoft.com/office/drawing/2014/main" id="{E2856355-9FD1-432C-81CD-EDCDDE0E545E}"/>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21389723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43C9041E-5905-424B-A7AC-FBD49FE0EFD6}"/>
              </a:ext>
            </a:extLst>
          </p:cNvPr>
          <p:cNvSpPr txBox="1"/>
          <p:nvPr/>
        </p:nvSpPr>
        <p:spPr>
          <a:xfrm>
            <a:off x="10805180" y="60188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94249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產品線廣度及深度、商品化能力－台勝科</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10160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99132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2" y="1480720"/>
            <a:ext cx="10814958" cy="5010474"/>
          </a:xfrm>
          <a:prstGeom prst="rect">
            <a:avLst/>
          </a:prstGeom>
        </p:spPr>
        <p:txBody>
          <a:bodyPr wrap="square">
            <a:spAutoFit/>
            <a:scene3d>
              <a:camera prst="orthographicFront"/>
              <a:lightRig rig="threePt" dir="t"/>
            </a:scene3d>
            <a:sp3d contourW="12700"/>
          </a:bodyPr>
          <a:lstStyle/>
          <a:p>
            <a:pPr marL="285750" indent="-28575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合晶：</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主要晶圓尺寸為</a:t>
            </a:r>
            <a:r>
              <a:rPr lang="en-US" altLang="zh-TW" sz="2400" dirty="0">
                <a:latin typeface="微軟正黑體" panose="020B0604030504040204" pitchFamily="34" charset="-120"/>
                <a:ea typeface="微軟正黑體" panose="020B0604030504040204" pitchFamily="34" charset="-120"/>
              </a:rPr>
              <a:t>6</a:t>
            </a:r>
            <a:r>
              <a:rPr lang="zh-TW" altLang="en-US" sz="2400" dirty="0">
                <a:latin typeface="微軟正黑體" panose="020B0604030504040204" pitchFamily="34" charset="-120"/>
                <a:ea typeface="微軟正黑體" panose="020B0604030504040204" pitchFamily="34" charset="-120"/>
              </a:rPr>
              <a:t>吋及</a:t>
            </a:r>
            <a:r>
              <a:rPr lang="en-US" altLang="zh-TW" sz="2400" dirty="0">
                <a:latin typeface="微軟正黑體" panose="020B0604030504040204" pitchFamily="34" charset="-120"/>
                <a:ea typeface="微軟正黑體" panose="020B0604030504040204" pitchFamily="34" charset="-120"/>
              </a:rPr>
              <a:t>8</a:t>
            </a:r>
            <a:r>
              <a:rPr lang="zh-TW" altLang="en-US" sz="2400" dirty="0">
                <a:latin typeface="微軟正黑體" panose="020B0604030504040204" pitchFamily="34" charset="-120"/>
                <a:ea typeface="微軟正黑體" panose="020B0604030504040204" pitchFamily="34" charset="-120"/>
              </a:rPr>
              <a:t>吋，產品包括各種摻質</a:t>
            </a:r>
            <a:r>
              <a:rPr lang="en-US" altLang="zh-TW" sz="2400" dirty="0">
                <a:latin typeface="微軟正黑體" panose="020B0604030504040204" pitchFamily="34" charset="-120"/>
                <a:ea typeface="微軟正黑體" panose="020B0604030504040204" pitchFamily="34" charset="-120"/>
              </a:rPr>
              <a:t>200</a:t>
            </a:r>
            <a:r>
              <a:rPr lang="zh-TW" altLang="en-US" sz="2400" dirty="0">
                <a:latin typeface="微軟正黑體" panose="020B0604030504040204" pitchFamily="34" charset="-120"/>
                <a:ea typeface="微軟正黑體" panose="020B0604030504040204" pitchFamily="34" charset="-120"/>
              </a:rPr>
              <a:t>毫米（含以下）的拋光晶圓、磊晶晶圓、雙拋晶圓、研磨晶圓、蝕刻晶圓、超薄晶圓及</a:t>
            </a:r>
            <a:r>
              <a:rPr lang="en-US" altLang="zh-TW" sz="2400" dirty="0">
                <a:latin typeface="微軟正黑體" panose="020B0604030504040204" pitchFamily="34" charset="-120"/>
                <a:ea typeface="微軟正黑體" panose="020B0604030504040204" pitchFamily="34" charset="-120"/>
              </a:rPr>
              <a:t>SOI</a:t>
            </a:r>
            <a:r>
              <a:rPr lang="zh-TW" altLang="en-US" sz="2400" dirty="0">
                <a:latin typeface="微軟正黑體" panose="020B0604030504040204" pitchFamily="34" charset="-120"/>
                <a:ea typeface="微軟正黑體" panose="020B0604030504040204" pitchFamily="34" charset="-120"/>
              </a:rPr>
              <a:t>晶圓</a:t>
            </a:r>
            <a:br>
              <a:rPr lang="en-US" altLang="zh-TW" sz="2400" dirty="0">
                <a:latin typeface="微軟正黑體" panose="020B0604030504040204" pitchFamily="34" charset="-120"/>
                <a:ea typeface="微軟正黑體" panose="020B0604030504040204" pitchFamily="34" charset="-120"/>
              </a:rPr>
            </a:b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著重於</a:t>
            </a:r>
            <a:r>
              <a:rPr lang="en-US" altLang="zh-TW" sz="2400" dirty="0">
                <a:latin typeface="微軟正黑體" panose="020B0604030504040204" pitchFamily="34" charset="-120"/>
                <a:ea typeface="微軟正黑體" panose="020B0604030504040204" pitchFamily="34" charset="-120"/>
              </a:rPr>
              <a:t>6</a:t>
            </a:r>
            <a:r>
              <a:rPr lang="zh-TW" altLang="en-US" sz="2400" dirty="0">
                <a:latin typeface="微軟正黑體" panose="020B0604030504040204" pitchFamily="34" charset="-120"/>
                <a:ea typeface="微軟正黑體" panose="020B0604030504040204" pitchFamily="34" charset="-120"/>
              </a:rPr>
              <a:t>及</a:t>
            </a:r>
            <a:r>
              <a:rPr lang="en-US" altLang="zh-TW" sz="2400" dirty="0">
                <a:latin typeface="微軟正黑體" panose="020B0604030504040204" pitchFamily="34" charset="-120"/>
                <a:ea typeface="微軟正黑體" panose="020B0604030504040204" pitchFamily="34" charset="-120"/>
              </a:rPr>
              <a:t>8</a:t>
            </a:r>
            <a:r>
              <a:rPr lang="zh-TW" altLang="en-US" sz="2400" dirty="0">
                <a:latin typeface="微軟正黑體" panose="020B0604030504040204" pitchFamily="34" charset="-120"/>
                <a:ea typeface="微軟正黑體" panose="020B0604030504040204" pitchFamily="34" charset="-120"/>
              </a:rPr>
              <a:t>吋晶圓的製造，產品線廣度較低，而產品線深度與信越、環球晶等大廠相比相差甚遠，但也算的上中上階層了</a:t>
            </a:r>
            <a:endParaRPr lang="zh-TW" altLang="en-US" sz="1200"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台勝科：</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台勝科為</a:t>
            </a:r>
            <a:r>
              <a:rPr lang="en-US" altLang="zh-TW" sz="2400" dirty="0">
                <a:latin typeface="微軟正黑體" panose="020B0604030504040204" pitchFamily="34" charset="-120"/>
                <a:ea typeface="微軟正黑體" panose="020B0604030504040204" pitchFamily="34" charset="-120"/>
              </a:rPr>
              <a:t>8</a:t>
            </a:r>
            <a:r>
              <a:rPr lang="zh-TW" altLang="en-US" sz="2400" dirty="0">
                <a:latin typeface="微軟正黑體" panose="020B0604030504040204" pitchFamily="34" charset="-120"/>
                <a:ea typeface="微軟正黑體" panose="020B0604030504040204" pitchFamily="34" charset="-120"/>
              </a:rPr>
              <a:t>吋及</a:t>
            </a:r>
            <a:r>
              <a:rPr lang="en-US" altLang="zh-TW" sz="2400" dirty="0">
                <a:latin typeface="微軟正黑體" panose="020B0604030504040204" pitchFamily="34" charset="-120"/>
                <a:ea typeface="微軟正黑體" panose="020B0604030504040204" pitchFamily="34" charset="-120"/>
              </a:rPr>
              <a:t>12</a:t>
            </a:r>
            <a:r>
              <a:rPr lang="zh-TW" altLang="en-US" sz="2400" dirty="0">
                <a:latin typeface="微軟正黑體" panose="020B0604030504040204" pitchFamily="34" charset="-120"/>
                <a:ea typeface="微軟正黑體" panose="020B0604030504040204" pitchFamily="34" charset="-120"/>
              </a:rPr>
              <a:t>吋矽晶圓製造商，</a:t>
            </a:r>
            <a:r>
              <a:rPr lang="en-US" altLang="zh-TW" sz="2400" dirty="0">
                <a:latin typeface="微軟正黑體" panose="020B0604030504040204" pitchFamily="34" charset="-120"/>
                <a:ea typeface="微軟正黑體" panose="020B0604030504040204" pitchFamily="34" charset="-120"/>
              </a:rPr>
              <a:t>8</a:t>
            </a:r>
            <a:r>
              <a:rPr lang="zh-TW" altLang="en-US" sz="2400" dirty="0">
                <a:latin typeface="微軟正黑體" panose="020B0604030504040204" pitchFamily="34" charset="-120"/>
                <a:ea typeface="微軟正黑體" panose="020B0604030504040204" pitchFamily="34" charset="-120"/>
              </a:rPr>
              <a:t>吋矽晶圓材料（拋光、氫氬氣、測試）、</a:t>
            </a:r>
            <a:r>
              <a:rPr lang="en-US" altLang="zh-TW" sz="2400" dirty="0">
                <a:latin typeface="微軟正黑體" panose="020B0604030504040204" pitchFamily="34" charset="-120"/>
                <a:ea typeface="微軟正黑體" panose="020B0604030504040204" pitchFamily="34" charset="-120"/>
              </a:rPr>
              <a:t>12</a:t>
            </a:r>
            <a:r>
              <a:rPr lang="zh-TW" altLang="en-US" sz="2400" dirty="0">
                <a:latin typeface="微軟正黑體" panose="020B0604030504040204" pitchFamily="34" charset="-120"/>
                <a:ea typeface="微軟正黑體" panose="020B0604030504040204" pitchFamily="34" charset="-120"/>
              </a:rPr>
              <a:t>吋矽晶圓材料（拋光、磊晶、測試）</a:t>
            </a:r>
            <a:br>
              <a:rPr lang="en-US" altLang="zh-TW" sz="2400" dirty="0">
                <a:latin typeface="微軟正黑體" panose="020B0604030504040204" pitchFamily="34" charset="-120"/>
                <a:ea typeface="微軟正黑體" panose="020B0604030504040204" pitchFamily="34" charset="-120"/>
              </a:rPr>
            </a:b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台勝科為日本勝高之子公司，其產品線的廣度及深度相較之下會比較低</a:t>
            </a:r>
          </a:p>
        </p:txBody>
      </p:sp>
    </p:spTree>
    <p:extLst>
      <p:ext uri="{BB962C8B-B14F-4D97-AF65-F5344CB8AC3E}">
        <p14:creationId xmlns:p14="http://schemas.microsoft.com/office/powerpoint/2010/main" val="20716679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研發能力</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2" y="1480720"/>
            <a:ext cx="10218058" cy="5522922"/>
          </a:xfrm>
          <a:prstGeom prst="rect">
            <a:avLst/>
          </a:prstGeom>
        </p:spPr>
        <p:txBody>
          <a:bodyPr wrap="square">
            <a:spAutoFit/>
            <a:scene3d>
              <a:camera prst="orthographicFront"/>
              <a:lightRig rig="threePt" dir="t"/>
            </a:scene3d>
            <a:sp3d contourW="12700"/>
          </a:bodyPr>
          <a:lstStyle/>
          <a:p>
            <a:pPr marL="342900" indent="-342900">
              <a:lnSpc>
                <a:spcPct val="135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信越化學：</a:t>
            </a:r>
            <a:br>
              <a:rPr lang="en-US" altLang="zh-TW" sz="2400" b="1"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其發展產業多元，統合各類人才，在研發方面，也較能迸出新思維，再加上其長年霸佔該產業龍頭的晶經驗，研發能力也是勇冠該產業</a:t>
            </a:r>
            <a:endParaRPr lang="en-US" altLang="zh-TW" sz="2400" dirty="0">
              <a:latin typeface="微軟正黑體" panose="020B0604030504040204" pitchFamily="34" charset="-120"/>
              <a:ea typeface="微軟正黑體" panose="020B0604030504040204" pitchFamily="34" charset="-120"/>
            </a:endParaRPr>
          </a:p>
          <a:p>
            <a:pPr marL="342900" indent="-342900">
              <a:lnSpc>
                <a:spcPct val="135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合晶：</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重摻半導體矽晶圓大廠合晶（</a:t>
            </a:r>
            <a:r>
              <a:rPr lang="en-US" altLang="zh-TW" sz="2400" dirty="0">
                <a:latin typeface="微軟正黑體" panose="020B0604030504040204" pitchFamily="34" charset="-120"/>
                <a:ea typeface="微軟正黑體" panose="020B0604030504040204" pitchFamily="34" charset="-120"/>
              </a:rPr>
              <a:t>6182</a:t>
            </a:r>
            <a:r>
              <a:rPr lang="zh-TW" altLang="en-US" sz="2400" dirty="0">
                <a:latin typeface="微軟正黑體" panose="020B0604030504040204" pitchFamily="34" charset="-120"/>
                <a:ea typeface="微軟正黑體" panose="020B0604030504040204" pitchFamily="34" charset="-120"/>
              </a:rPr>
              <a:t>）鴨子划水布局</a:t>
            </a:r>
            <a:r>
              <a:rPr lang="en-US" altLang="zh-TW" sz="2400" dirty="0">
                <a:latin typeface="微軟正黑體" panose="020B0604030504040204" pitchFamily="34" charset="-120"/>
                <a:ea typeface="微軟正黑體" panose="020B0604030504040204" pitchFamily="34" charset="-120"/>
              </a:rPr>
              <a:t>12</a:t>
            </a:r>
            <a:r>
              <a:rPr lang="zh-TW" altLang="en-US" sz="2400" dirty="0">
                <a:latin typeface="微軟正黑體" panose="020B0604030504040204" pitchFamily="34" charset="-120"/>
                <a:ea typeface="微軟正黑體" panose="020B0604030504040204" pitchFamily="34" charset="-120"/>
              </a:rPr>
              <a:t>吋領域已多年，終於邁出大步，中國鄭州廠已備妥</a:t>
            </a:r>
            <a:r>
              <a:rPr lang="en-US" altLang="zh-TW" sz="2400" dirty="0">
                <a:latin typeface="微軟正黑體" panose="020B0604030504040204" pitchFamily="34" charset="-120"/>
                <a:ea typeface="微軟正黑體" panose="020B0604030504040204" pitchFamily="34" charset="-120"/>
              </a:rPr>
              <a:t>1</a:t>
            </a:r>
            <a:r>
              <a:rPr lang="zh-TW" altLang="en-US" sz="2400" dirty="0">
                <a:latin typeface="微軟正黑體" panose="020B0604030504040204" pitchFamily="34" charset="-120"/>
                <a:ea typeface="微軟正黑體" panose="020B0604030504040204" pitchFamily="34" charset="-120"/>
              </a:rPr>
              <a:t>萬片產能，並開始送樣拋光片，預計最快於今年第</a:t>
            </a:r>
            <a:r>
              <a:rPr lang="en-US" altLang="zh-TW" sz="2400" dirty="0">
                <a:latin typeface="微軟正黑體" panose="020B0604030504040204" pitchFamily="34" charset="-120"/>
                <a:ea typeface="微軟正黑體" panose="020B0604030504040204" pitchFamily="34" charset="-120"/>
              </a:rPr>
              <a:t>4</a:t>
            </a:r>
            <a:r>
              <a:rPr lang="zh-TW" altLang="en-US" sz="2400" dirty="0">
                <a:latin typeface="微軟正黑體" panose="020B0604030504040204" pitchFamily="34" charset="-120"/>
                <a:ea typeface="微軟正黑體" panose="020B0604030504040204" pitchFamily="34" charset="-120"/>
              </a:rPr>
              <a:t>季開始量產出貨</a:t>
            </a:r>
          </a:p>
          <a:p>
            <a:pPr marL="342900" indent="-342900">
              <a:lnSpc>
                <a:spcPct val="135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台勝科：</a:t>
            </a:r>
            <a:br>
              <a:rPr lang="en-US" altLang="zh-TW" sz="2400"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由於其海外生產據點的特性，台勝科注重生產多一點，而研發的項目主要是由其母公司勝高來完成</a:t>
            </a:r>
          </a:p>
          <a:p>
            <a:pPr>
              <a:lnSpc>
                <a:spcPct val="135000"/>
              </a:lnSpc>
            </a:pPr>
            <a:endParaRPr lang="zh-TW" altLang="en-US" sz="24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2C817AB2-60CA-4C78-A034-5F03F9344434}"/>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39530302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8AAFC09D-A567-45FA-90C3-B57AE7FD8B99}"/>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graphicFrame>
        <p:nvGraphicFramePr>
          <p:cNvPr id="2" name="圖表 1">
            <a:extLst>
              <a:ext uri="{FF2B5EF4-FFF2-40B4-BE49-F238E27FC236}">
                <a16:creationId xmlns:a16="http://schemas.microsoft.com/office/drawing/2014/main" id="{03E9D595-26D3-4C4A-A655-E958DD79C6D5}"/>
              </a:ext>
            </a:extLst>
          </p:cNvPr>
          <p:cNvGraphicFramePr>
            <a:graphicFrameLocks/>
          </p:cNvGraphicFramePr>
          <p:nvPr>
            <p:extLst>
              <p:ext uri="{D42A27DB-BD31-4B8C-83A1-F6EECF244321}">
                <p14:modId xmlns:p14="http://schemas.microsoft.com/office/powerpoint/2010/main" val="1296668047"/>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518030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D65FF3DA-8457-49C0-A4DF-C769D67FD02B}"/>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成本控制能力－信越</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2" y="1480720"/>
            <a:ext cx="4120607" cy="3891193"/>
          </a:xfrm>
          <a:prstGeom prst="rect">
            <a:avLst/>
          </a:prstGeom>
        </p:spPr>
        <p:txBody>
          <a:bodyPr wrap="square">
            <a:spAutoFit/>
            <a:scene3d>
              <a:camera prst="orthographicFront"/>
              <a:lightRig rig="threePt" dir="t"/>
            </a:scene3d>
            <a:sp3d contourW="12700"/>
          </a:bodyPr>
          <a:lstStyle/>
          <a:p>
            <a:pPr>
              <a:lnSpc>
                <a:spcPct val="150000"/>
              </a:lnSpc>
            </a:pPr>
            <a:r>
              <a:rPr lang="en-US" altLang="zh-TW" sz="2800" dirty="0">
                <a:latin typeface="微軟正黑體" panose="020B0604030504040204" pitchFamily="34" charset="-120"/>
                <a:ea typeface="微軟正黑體" panose="020B0604030504040204" pitchFamily="34" charset="-120"/>
              </a:rPr>
              <a:t>15</a:t>
            </a:r>
            <a:r>
              <a:rPr lang="zh-TW" altLang="en-US" sz="2800" dirty="0">
                <a:latin typeface="微軟正黑體" panose="020B0604030504040204" pitchFamily="34" charset="-120"/>
                <a:ea typeface="微軟正黑體" panose="020B0604030504040204" pitchFamily="34" charset="-120"/>
              </a:rPr>
              <a:t>年半導體市場衰退，影響矽晶圓上游毛利率，後面幾年成本控制得宜，毛利率趨於穩定，與中美晶相似，也顯示了該產業屬於寡占市場的特質。</a:t>
            </a:r>
          </a:p>
        </p:txBody>
      </p:sp>
      <p:pic>
        <p:nvPicPr>
          <p:cNvPr id="6" name="內容版面配置區 3">
            <a:extLst>
              <a:ext uri="{FF2B5EF4-FFF2-40B4-BE49-F238E27FC236}">
                <a16:creationId xmlns:a16="http://schemas.microsoft.com/office/drawing/2014/main" id="{03FD5FEA-9A7B-434E-9976-04961BF71481}"/>
              </a:ext>
            </a:extLst>
          </p:cNvPr>
          <p:cNvPicPr>
            <a:picLocks noChangeAspect="1"/>
          </p:cNvPicPr>
          <p:nvPr/>
        </p:nvPicPr>
        <p:blipFill rotWithShape="1">
          <a:blip r:embed="rId3"/>
          <a:srcRect l="17405" t="25672" r="40042" b="10904"/>
          <a:stretch/>
        </p:blipFill>
        <p:spPr>
          <a:xfrm>
            <a:off x="5392418" y="1602955"/>
            <a:ext cx="5660201" cy="4745422"/>
          </a:xfrm>
          <a:prstGeom prst="rect">
            <a:avLst/>
          </a:prstGeom>
        </p:spPr>
      </p:pic>
    </p:spTree>
    <p:extLst>
      <p:ext uri="{BB962C8B-B14F-4D97-AF65-F5344CB8AC3E}">
        <p14:creationId xmlns:p14="http://schemas.microsoft.com/office/powerpoint/2010/main" val="11276797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53777E25-92C3-4179-B00F-260C12E7B5D8}"/>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6871561"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成本控制能力－合晶、台勝科</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762870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753001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3" y="1480720"/>
            <a:ext cx="6889932" cy="6672468"/>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合晶：</a:t>
            </a:r>
            <a:br>
              <a:rPr lang="en-US" altLang="zh-TW" sz="2400" b="1"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毛利率一直維持得十分穩定，並沒有因為</a:t>
            </a:r>
            <a:r>
              <a:rPr lang="en-US" altLang="zh-TW" sz="2400" dirty="0">
                <a:latin typeface="微軟正黑體" panose="020B0604030504040204" pitchFamily="34" charset="-120"/>
                <a:ea typeface="微軟正黑體" panose="020B0604030504040204" pitchFamily="34" charset="-120"/>
              </a:rPr>
              <a:t>15</a:t>
            </a:r>
            <a:r>
              <a:rPr lang="zh-TW" altLang="en-US" sz="2400" dirty="0">
                <a:latin typeface="微軟正黑體" panose="020B0604030504040204" pitchFamily="34" charset="-120"/>
                <a:ea typeface="微軟正黑體" panose="020B0604030504040204" pitchFamily="34" charset="-120"/>
              </a:rPr>
              <a:t>年半導體市場衰退而顯出疲態，除了其中幾季毛利率為負的以外，整體成本控制能力十分不錯</a:t>
            </a:r>
          </a:p>
          <a:p>
            <a:pPr marL="457200" indent="-457200">
              <a:lnSpc>
                <a:spcPct val="150000"/>
              </a:lnSpc>
              <a:buFont typeface="Arial" panose="020B0604020202020204" pitchFamily="34" charset="0"/>
              <a:buChar char="•"/>
            </a:pPr>
            <a:r>
              <a:rPr lang="zh-TW" altLang="en-US" sz="2400" b="1" dirty="0">
                <a:latin typeface="微軟正黑體" panose="020B0604030504040204" pitchFamily="34" charset="-120"/>
                <a:ea typeface="微軟正黑體" panose="020B0604030504040204" pitchFamily="34" charset="-120"/>
              </a:rPr>
              <a:t>台勝科：</a:t>
            </a:r>
            <a:br>
              <a:rPr lang="en-US" altLang="zh-TW" sz="2400" b="1" dirty="0">
                <a:latin typeface="微軟正黑體" panose="020B0604030504040204" pitchFamily="34" charset="-120"/>
                <a:ea typeface="微軟正黑體" panose="020B0604030504040204" pitchFamily="34" charset="-120"/>
              </a:rPr>
            </a:br>
            <a:r>
              <a:rPr lang="zh-TW" altLang="en-US" sz="2400" dirty="0">
                <a:latin typeface="微軟正黑體" panose="020B0604030504040204" pitchFamily="34" charset="-120"/>
                <a:ea typeface="微軟正黑體" panose="020B0604030504040204" pitchFamily="34" charset="-120"/>
              </a:rPr>
              <a:t>毛利率整體起伏較大，但大致皆為正值，</a:t>
            </a:r>
            <a:r>
              <a:rPr lang="en-US" altLang="zh-TW" sz="2400" dirty="0">
                <a:latin typeface="微軟正黑體" panose="020B0604030504040204" pitchFamily="34" charset="-120"/>
                <a:ea typeface="微軟正黑體" panose="020B0604030504040204" pitchFamily="34" charset="-120"/>
              </a:rPr>
              <a:t>19</a:t>
            </a:r>
            <a:r>
              <a:rPr lang="zh-TW" altLang="en-US" sz="2400" dirty="0">
                <a:latin typeface="微軟正黑體" panose="020B0604030504040204" pitchFamily="34" charset="-120"/>
                <a:ea typeface="微軟正黑體" panose="020B0604030504040204" pitchFamily="34" charset="-120"/>
              </a:rPr>
              <a:t>年第</a:t>
            </a:r>
            <a:r>
              <a:rPr lang="en-US" altLang="zh-TW" sz="2400" dirty="0">
                <a:latin typeface="微軟正黑體" panose="020B0604030504040204" pitchFamily="34" charset="-120"/>
                <a:ea typeface="微軟正黑體" panose="020B0604030504040204" pitchFamily="34" charset="-120"/>
              </a:rPr>
              <a:t>3</a:t>
            </a:r>
            <a:r>
              <a:rPr lang="zh-TW" altLang="en-US" sz="2400" dirty="0">
                <a:latin typeface="微軟正黑體" panose="020B0604030504040204" pitchFamily="34" charset="-120"/>
                <a:ea typeface="微軟正黑體" panose="020B0604030504040204" pitchFamily="34" charset="-120"/>
              </a:rPr>
              <a:t>季因受客戶調節庫存，需求趨緩影響，台勝科毛利率大跌，但之後也馬上穩住陣腳，因此其成本控制能力也不差</a:t>
            </a:r>
          </a:p>
          <a:p>
            <a:pPr>
              <a:lnSpc>
                <a:spcPct val="150000"/>
              </a:lnSpc>
            </a:pPr>
            <a:endParaRPr lang="zh-TW" altLang="en-US" sz="2400" dirty="0">
              <a:latin typeface="微軟正黑體" panose="020B0604030504040204" pitchFamily="34" charset="-120"/>
              <a:ea typeface="微軟正黑體" panose="020B0604030504040204" pitchFamily="34" charset="-120"/>
            </a:endParaRPr>
          </a:p>
          <a:p>
            <a:pPr>
              <a:lnSpc>
                <a:spcPct val="150000"/>
              </a:lnSpc>
            </a:pPr>
            <a:endParaRPr lang="zh-TW" altLang="en-US" sz="2400" dirty="0">
              <a:latin typeface="微軟正黑體" panose="020B0604030504040204" pitchFamily="34" charset="-120"/>
              <a:ea typeface="微軟正黑體" panose="020B0604030504040204" pitchFamily="34" charset="-120"/>
            </a:endParaRPr>
          </a:p>
          <a:p>
            <a:pPr>
              <a:lnSpc>
                <a:spcPct val="150000"/>
              </a:lnSpc>
            </a:pPr>
            <a:endParaRPr lang="zh-TW" altLang="en-US" sz="2400" dirty="0">
              <a:latin typeface="微軟正黑體" panose="020B0604030504040204" pitchFamily="34" charset="-120"/>
              <a:ea typeface="微軟正黑體" panose="020B0604030504040204" pitchFamily="34" charset="-120"/>
            </a:endParaRPr>
          </a:p>
        </p:txBody>
      </p:sp>
      <p:pic>
        <p:nvPicPr>
          <p:cNvPr id="10" name="內容版面配置區 3">
            <a:extLst>
              <a:ext uri="{FF2B5EF4-FFF2-40B4-BE49-F238E27FC236}">
                <a16:creationId xmlns:a16="http://schemas.microsoft.com/office/drawing/2014/main" id="{54CAA061-8AEC-445A-9094-D47F2FCFF302}"/>
              </a:ext>
            </a:extLst>
          </p:cNvPr>
          <p:cNvPicPr>
            <a:picLocks noChangeAspect="1"/>
          </p:cNvPicPr>
          <p:nvPr/>
        </p:nvPicPr>
        <p:blipFill rotWithShape="1">
          <a:blip r:embed="rId3"/>
          <a:srcRect l="38357" t="9242" r="23940" b="41640"/>
          <a:stretch/>
        </p:blipFill>
        <p:spPr>
          <a:xfrm>
            <a:off x="7746274" y="1540729"/>
            <a:ext cx="3391594" cy="2485373"/>
          </a:xfrm>
          <a:prstGeom prst="rect">
            <a:avLst/>
          </a:prstGeom>
        </p:spPr>
      </p:pic>
      <p:pic>
        <p:nvPicPr>
          <p:cNvPr id="13" name="圖片 12">
            <a:extLst>
              <a:ext uri="{FF2B5EF4-FFF2-40B4-BE49-F238E27FC236}">
                <a16:creationId xmlns:a16="http://schemas.microsoft.com/office/drawing/2014/main" id="{28E5E553-396B-4CBF-B1DB-8CC5A69B9946}"/>
              </a:ext>
            </a:extLst>
          </p:cNvPr>
          <p:cNvPicPr>
            <a:picLocks noChangeAspect="1"/>
          </p:cNvPicPr>
          <p:nvPr/>
        </p:nvPicPr>
        <p:blipFill rotWithShape="1">
          <a:blip r:embed="rId4"/>
          <a:srcRect l="38611" t="15186" r="23855" b="42006"/>
          <a:stretch/>
        </p:blipFill>
        <p:spPr>
          <a:xfrm>
            <a:off x="7746274" y="4289313"/>
            <a:ext cx="3391594" cy="2175933"/>
          </a:xfrm>
          <a:prstGeom prst="rect">
            <a:avLst/>
          </a:prstGeom>
        </p:spPr>
      </p:pic>
    </p:spTree>
    <p:extLst>
      <p:ext uri="{BB962C8B-B14F-4D97-AF65-F5344CB8AC3E}">
        <p14:creationId xmlns:p14="http://schemas.microsoft.com/office/powerpoint/2010/main" val="2607922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競爭方式</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1" y="1480720"/>
            <a:ext cx="10351589" cy="3891193"/>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矽晶圓前幾大廠，主要以接大訂單為主，由於他們的技術純熟度都差不多，因此誰的價格給得比較漂亮，即為能否得到訂單的關鍵</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而後面幾家市占率較少的廠，主要針對不同應用的元件特性，以自身的材料專業及由長晶至磊晶的整合技術，為客戶提供最適當的產品與服務，來滿足客戶現在與未來的需求。</a:t>
            </a:r>
            <a:endParaRPr lang="en-US" altLang="zh-TW" sz="2800"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F43D5616-62A6-4784-9F10-D5B54D73718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13653536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競爭方式</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1" y="1480720"/>
            <a:ext cx="10351589" cy="2598532"/>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dirty="0">
                <a:latin typeface="微軟正黑體" panose="020B0604030504040204" pitchFamily="34" charset="-120"/>
                <a:ea typeface="微軟正黑體" panose="020B0604030504040204" pitchFamily="34" charset="-120"/>
              </a:rPr>
              <a:t>在該產業並沒有價格戰的問題，</a:t>
            </a:r>
            <a:endParaRPr lang="en-US" altLang="zh-TW" sz="2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因此該產業的競爭皆透過以下兩種方式</a:t>
            </a:r>
          </a:p>
          <a:p>
            <a:pPr marL="342900" indent="-3429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製程推進</a:t>
            </a:r>
          </a:p>
          <a:p>
            <a:pPr marL="342900" indent="-3429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推出新產品，研發出製作各大尺寸之矽晶圓的方法</a:t>
            </a:r>
          </a:p>
        </p:txBody>
      </p:sp>
      <p:pic>
        <p:nvPicPr>
          <p:cNvPr id="6" name="Picture 4" descr="https://www.ferrotec-global.com/img/tech/tech_1_2_size.png">
            <a:extLst>
              <a:ext uri="{FF2B5EF4-FFF2-40B4-BE49-F238E27FC236}">
                <a16:creationId xmlns:a16="http://schemas.microsoft.com/office/drawing/2014/main" id="{5812D5C1-93FE-40D1-A0CF-62CEAB4DB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231" y="4124742"/>
            <a:ext cx="7591425" cy="250507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F43D5616-62A6-4784-9F10-D5B54D73718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6790692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807824" y="4283999"/>
            <a:ext cx="2576346" cy="830997"/>
          </a:xfrm>
          <a:prstGeom prst="rect">
            <a:avLst/>
          </a:prstGeom>
          <a:noFill/>
        </p:spPr>
        <p:txBody>
          <a:bodyPr wrap="none" rtlCol="0">
            <a:spAutoFit/>
            <a:scene3d>
              <a:camera prst="orthographicFront"/>
              <a:lightRig rig="threePt" dir="t"/>
            </a:scene3d>
            <a:sp3d contourW="12700"/>
          </a:bodyPr>
          <a:lstStyle/>
          <a:p>
            <a:pPr lvl="0" algn="ctr">
              <a:defRPr/>
            </a:pPr>
            <a:r>
              <a:rPr lang="en-US" altLang="zh-TW" sz="4800" b="1" dirty="0">
                <a:solidFill>
                  <a:schemeClr val="bg1"/>
                </a:solidFill>
                <a:latin typeface="微軟正黑體" panose="020B0604030504040204" pitchFamily="34" charset="-120"/>
                <a:ea typeface="微軟正黑體" panose="020B0604030504040204" pitchFamily="34" charset="-120"/>
              </a:rPr>
              <a:t>05/ </a:t>
            </a:r>
            <a:r>
              <a:rPr lang="zh-TW" altLang="en-US" sz="4800" b="1" dirty="0">
                <a:solidFill>
                  <a:schemeClr val="bg1"/>
                </a:solidFill>
                <a:latin typeface="微軟正黑體" panose="020B0604030504040204" pitchFamily="34" charset="-120"/>
                <a:ea typeface="微軟正黑體" panose="020B0604030504040204" pitchFamily="34" charset="-120"/>
              </a:rPr>
              <a:t>客戶</a:t>
            </a:r>
            <a:endParaRPr lang="zh-CN"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0"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陳正裕</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403947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字方塊 14">
            <a:extLst>
              <a:ext uri="{FF2B5EF4-FFF2-40B4-BE49-F238E27FC236}">
                <a16:creationId xmlns:a16="http://schemas.microsoft.com/office/drawing/2014/main" id="{F8621958-693C-4720-8037-5799E88E993B}"/>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pic>
        <p:nvPicPr>
          <p:cNvPr id="7" name="圖片 6">
            <a:extLst>
              <a:ext uri="{FF2B5EF4-FFF2-40B4-BE49-F238E27FC236}">
                <a16:creationId xmlns:a16="http://schemas.microsoft.com/office/drawing/2014/main" id="{AE53B2D6-6E9C-4663-9EC8-B0B56F0ECB33}"/>
              </a:ext>
            </a:extLst>
          </p:cNvPr>
          <p:cNvPicPr>
            <a:picLocks noChangeAspect="1"/>
          </p:cNvPicPr>
          <p:nvPr/>
        </p:nvPicPr>
        <p:blipFill rotWithShape="1">
          <a:blip r:embed="rId3"/>
          <a:srcRect t="7473" b="12347"/>
          <a:stretch/>
        </p:blipFill>
        <p:spPr>
          <a:xfrm>
            <a:off x="6794500" y="2875071"/>
            <a:ext cx="4541159" cy="3641131"/>
          </a:xfrm>
          <a:prstGeom prst="rect">
            <a:avLst/>
          </a:prstGeom>
        </p:spPr>
      </p:pic>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矽晶圓之應用</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1" y="1480720"/>
            <a:ext cx="6460919" cy="2598532"/>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存儲器、邏輯、模擬等，</a:t>
            </a:r>
            <a:r>
              <a:rPr lang="en-US" altLang="zh-TW" sz="2800" dirty="0">
                <a:latin typeface="微軟正黑體" panose="020B0604030504040204" pitchFamily="34" charset="-120"/>
                <a:ea typeface="微軟正黑體" panose="020B0604030504040204" pitchFamily="34" charset="-120"/>
              </a:rPr>
              <a:t>IC </a:t>
            </a:r>
            <a:r>
              <a:rPr lang="zh-TW" altLang="en-US" sz="2800" dirty="0">
                <a:latin typeface="微軟正黑體" panose="020B0604030504040204" pitchFamily="34" charset="-120"/>
                <a:ea typeface="微軟正黑體" panose="020B0604030504040204" pitchFamily="34" charset="-120"/>
              </a:rPr>
              <a:t>基板</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圖像傳感器和其他類型傳感器的基板</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二極管、晶體管等分立器件基板</a:t>
            </a: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p:txBody>
      </p:sp>
      <p:pic>
        <p:nvPicPr>
          <p:cNvPr id="13" name="圖片 12">
            <a:extLst>
              <a:ext uri="{FF2B5EF4-FFF2-40B4-BE49-F238E27FC236}">
                <a16:creationId xmlns:a16="http://schemas.microsoft.com/office/drawing/2014/main" id="{E6A67560-637A-44E8-9678-59D7FCD705AF}"/>
              </a:ext>
            </a:extLst>
          </p:cNvPr>
          <p:cNvPicPr>
            <a:picLocks noChangeAspect="1"/>
          </p:cNvPicPr>
          <p:nvPr/>
        </p:nvPicPr>
        <p:blipFill rotWithShape="1">
          <a:blip r:embed="rId3"/>
          <a:srcRect l="55079" t="88561"/>
          <a:stretch/>
        </p:blipFill>
        <p:spPr>
          <a:xfrm>
            <a:off x="3704831" y="5917313"/>
            <a:ext cx="3385339" cy="862127"/>
          </a:xfrm>
          <a:prstGeom prst="rect">
            <a:avLst/>
          </a:prstGeom>
        </p:spPr>
      </p:pic>
      <p:pic>
        <p:nvPicPr>
          <p:cNvPr id="14" name="圖片 13">
            <a:extLst>
              <a:ext uri="{FF2B5EF4-FFF2-40B4-BE49-F238E27FC236}">
                <a16:creationId xmlns:a16="http://schemas.microsoft.com/office/drawing/2014/main" id="{9771D383-4A7D-4CF1-9C8B-6B71675DCC2C}"/>
              </a:ext>
            </a:extLst>
          </p:cNvPr>
          <p:cNvPicPr>
            <a:picLocks noChangeAspect="1"/>
          </p:cNvPicPr>
          <p:nvPr/>
        </p:nvPicPr>
        <p:blipFill rotWithShape="1">
          <a:blip r:embed="rId3"/>
          <a:srcRect t="88560" r="71146" b="4085"/>
          <a:stretch/>
        </p:blipFill>
        <p:spPr>
          <a:xfrm>
            <a:off x="4915690" y="5448106"/>
            <a:ext cx="2174480" cy="554299"/>
          </a:xfrm>
          <a:prstGeom prst="rect">
            <a:avLst/>
          </a:prstGeom>
        </p:spPr>
      </p:pic>
    </p:spTree>
    <p:extLst>
      <p:ext uri="{BB962C8B-B14F-4D97-AF65-F5344CB8AC3E}">
        <p14:creationId xmlns:p14="http://schemas.microsoft.com/office/powerpoint/2010/main" val="7636881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9381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rPr>
              <a:t>矽晶圓產業之下游客戶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096000" cy="715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3572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1" y="1480720"/>
            <a:ext cx="10306959" cy="5368521"/>
          </a:xfrm>
          <a:prstGeom prst="rect">
            <a:avLst/>
          </a:prstGeom>
        </p:spPr>
        <p:txBody>
          <a:bodyPr wrap="square">
            <a:spAutoFit/>
            <a:scene3d>
              <a:camera prst="orthographicFront"/>
              <a:lightRig rig="threePt" dir="t"/>
            </a:scene3d>
            <a:sp3d contourW="12700"/>
          </a:bodyPr>
          <a:lstStyle/>
          <a:p>
            <a:pPr marL="514350" indent="-514350">
              <a:lnSpc>
                <a:spcPct val="150000"/>
              </a:lnSpc>
              <a:buAutoNum type="arabicPeriod"/>
            </a:pPr>
            <a:r>
              <a:rPr lang="en-US" altLang="zh-TW" sz="2800" dirty="0">
                <a:latin typeface="微軟正黑體" panose="020B0604030504040204" pitchFamily="34" charset="-120"/>
                <a:ea typeface="微軟正黑體" panose="020B0604030504040204" pitchFamily="34" charset="-120"/>
              </a:rPr>
              <a:t>IDM</a:t>
            </a:r>
            <a:r>
              <a:rPr lang="zh-TW" altLang="en-US" sz="2800" dirty="0">
                <a:latin typeface="微軟正黑體" panose="020B0604030504040204" pitchFamily="34" charset="-120"/>
                <a:ea typeface="微軟正黑體" panose="020B0604030504040204" pitchFamily="34" charset="-120"/>
              </a:rPr>
              <a:t>大廠：英特爾（</a:t>
            </a:r>
            <a:r>
              <a:rPr lang="en-US" altLang="zh-TW" sz="2800" dirty="0">
                <a:latin typeface="微軟正黑體" panose="020B0604030504040204" pitchFamily="34" charset="-120"/>
                <a:ea typeface="微軟正黑體" panose="020B0604030504040204" pitchFamily="34" charset="-120"/>
              </a:rPr>
              <a:t>Intel</a:t>
            </a:r>
            <a:r>
              <a:rPr lang="zh-TW" altLang="en-US" sz="2800" dirty="0">
                <a:latin typeface="微軟正黑體" panose="020B0604030504040204" pitchFamily="34" charset="-120"/>
                <a:ea typeface="微軟正黑體" panose="020B0604030504040204" pitchFamily="34" charset="-120"/>
              </a:rPr>
              <a:t>）、三星</a:t>
            </a:r>
            <a:endParaRPr lang="en-US" altLang="zh-TW" sz="2800" dirty="0">
              <a:latin typeface="微軟正黑體" panose="020B0604030504040204" pitchFamily="34" charset="-120"/>
              <a:ea typeface="微軟正黑體" panose="020B0604030504040204" pitchFamily="34" charset="-120"/>
            </a:endParaRPr>
          </a:p>
          <a:p>
            <a:pPr marL="514350" indent="-514350">
              <a:lnSpc>
                <a:spcPct val="150000"/>
              </a:lnSpc>
              <a:buAutoNum type="arabicPeriod"/>
            </a:pPr>
            <a:r>
              <a:rPr lang="zh-TW" altLang="en-US" sz="2800" dirty="0">
                <a:latin typeface="微軟正黑體" panose="020B0604030504040204" pitchFamily="34" charset="-120"/>
                <a:ea typeface="微軟正黑體" panose="020B0604030504040204" pitchFamily="34" charset="-120"/>
              </a:rPr>
              <a:t> </a:t>
            </a:r>
            <a:r>
              <a:rPr lang="en-US" altLang="zh-TW" sz="2800" dirty="0">
                <a:latin typeface="微軟正黑體" panose="020B0604030504040204" pitchFamily="34" charset="-120"/>
                <a:ea typeface="微軟正黑體" panose="020B0604030504040204" pitchFamily="34" charset="-120"/>
              </a:rPr>
              <a:t>IC</a:t>
            </a:r>
            <a:r>
              <a:rPr lang="zh-TW" altLang="en-US" sz="2800" dirty="0">
                <a:latin typeface="微軟正黑體" panose="020B0604030504040204" pitchFamily="34" charset="-120"/>
                <a:ea typeface="微軟正黑體" panose="020B0604030504040204" pitchFamily="34" charset="-120"/>
              </a:rPr>
              <a:t>晶圓代工：台積電（</a:t>
            </a:r>
            <a:r>
              <a:rPr lang="en-US" altLang="zh-TW" sz="2800" dirty="0">
                <a:latin typeface="微軟正黑體" panose="020B0604030504040204" pitchFamily="34" charset="-120"/>
                <a:ea typeface="微軟正黑體" panose="020B0604030504040204" pitchFamily="34" charset="-120"/>
              </a:rPr>
              <a:t>TSMC</a:t>
            </a:r>
            <a:r>
              <a:rPr lang="zh-TW" altLang="en-US" sz="2800" dirty="0">
                <a:latin typeface="微軟正黑體" panose="020B0604030504040204" pitchFamily="34" charset="-120"/>
                <a:ea typeface="微軟正黑體" panose="020B0604030504040204" pitchFamily="34" charset="-120"/>
              </a:rPr>
              <a:t>）、聯電（</a:t>
            </a:r>
            <a:r>
              <a:rPr lang="en-US" altLang="zh-TW" sz="2800" dirty="0">
                <a:latin typeface="微軟正黑體" panose="020B0604030504040204" pitchFamily="34" charset="-120"/>
                <a:ea typeface="微軟正黑體" panose="020B0604030504040204" pitchFamily="34" charset="-120"/>
              </a:rPr>
              <a:t>UMC</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GLOABAL FOUNDRIES</a:t>
            </a:r>
          </a:p>
          <a:p>
            <a:pPr marL="514350" indent="-514350">
              <a:lnSpc>
                <a:spcPct val="150000"/>
              </a:lnSpc>
              <a:buAutoNum type="arabicPeriod"/>
            </a:pPr>
            <a:r>
              <a:rPr lang="zh-TW" altLang="en-US" sz="2800" dirty="0">
                <a:latin typeface="微軟正黑體" panose="020B0604030504040204" pitchFamily="34" charset="-120"/>
                <a:ea typeface="微軟正黑體" panose="020B0604030504040204" pitchFamily="34" charset="-120"/>
              </a:rPr>
              <a:t>記憶體：三星、海力士、美光（</a:t>
            </a:r>
            <a:r>
              <a:rPr lang="en-US" altLang="zh-TW" sz="2800" dirty="0">
                <a:latin typeface="微軟正黑體" panose="020B0604030504040204" pitchFamily="34" charset="-120"/>
                <a:ea typeface="微軟正黑體" panose="020B0604030504040204" pitchFamily="34" charset="-120"/>
              </a:rPr>
              <a:t>DRAM</a:t>
            </a:r>
            <a:r>
              <a:rPr lang="zh-TW" altLang="en-US" sz="2800" dirty="0">
                <a:latin typeface="微軟正黑體" panose="020B0604030504040204" pitchFamily="34" charset="-120"/>
                <a:ea typeface="微軟正黑體" panose="020B0604030504040204" pitchFamily="34" charset="-120"/>
              </a:rPr>
              <a:t>）、旺宏、華邦電（</a:t>
            </a:r>
            <a:r>
              <a:rPr lang="en-US" altLang="zh-TW" sz="2800" dirty="0">
                <a:latin typeface="微軟正黑體" panose="020B0604030504040204" pitchFamily="34" charset="-120"/>
                <a:ea typeface="微軟正黑體" panose="020B0604030504040204" pitchFamily="34" charset="-120"/>
              </a:rPr>
              <a:t>NOR FLASH</a:t>
            </a:r>
            <a:r>
              <a:rPr lang="zh-TW" altLang="en-US" sz="2800" dirty="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marL="514350" indent="-514350">
              <a:lnSpc>
                <a:spcPct val="150000"/>
              </a:lnSpc>
              <a:buAutoNum type="arabicPeriod"/>
            </a:pPr>
            <a:r>
              <a:rPr lang="zh-TW" altLang="en-US" sz="2800" dirty="0">
                <a:latin typeface="微軟正黑體" panose="020B0604030504040204" pitchFamily="34" charset="-120"/>
                <a:ea typeface="微軟正黑體" panose="020B0604030504040204" pitchFamily="34" charset="-120"/>
              </a:rPr>
              <a:t>車用電晶體：茂矽</a:t>
            </a:r>
            <a:endParaRPr lang="en-US" altLang="zh-TW" sz="2800" dirty="0">
              <a:latin typeface="微軟正黑體" panose="020B0604030504040204" pitchFamily="34" charset="-120"/>
              <a:ea typeface="微軟正黑體" panose="020B0604030504040204" pitchFamily="34" charset="-120"/>
            </a:endParaRPr>
          </a:p>
          <a:p>
            <a:pPr>
              <a:lnSpc>
                <a:spcPct val="150000"/>
              </a:lnSpc>
            </a:pPr>
            <a:endParaRPr lang="en-US" altLang="zh-TW" sz="800" dirty="0">
              <a:latin typeface="微軟正黑體" panose="020B0604030504040204" pitchFamily="34" charset="-120"/>
              <a:ea typeface="微軟正黑體" panose="020B0604030504040204" pitchFamily="34" charset="-120"/>
            </a:endParaRPr>
          </a:p>
          <a:p>
            <a:pPr>
              <a:lnSpc>
                <a:spcPct val="150000"/>
              </a:lnSpc>
            </a:pPr>
            <a:r>
              <a:rPr lang="zh-TW" altLang="en-US" sz="2800" dirty="0">
                <a:latin typeface="微軟正黑體" panose="020B0604030504040204" pitchFamily="34" charset="-120"/>
                <a:ea typeface="微軟正黑體" panose="020B0604030504040204" pitchFamily="34" charset="-120"/>
              </a:rPr>
              <a:t>當中，環球晶之主要客戶為三星以及台積電等大公司</a:t>
            </a: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4BF9C20E-0C65-4025-8AAC-65907A5620C2}"/>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18093430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3" y="1480720"/>
            <a:ext cx="10356850" cy="2598532"/>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dirty="0">
                <a:latin typeface="微軟正黑體" panose="020B0604030504040204" pitchFamily="34" charset="-120"/>
                <a:ea typeface="微軟正黑體" panose="020B0604030504040204" pitchFamily="34" charset="-120"/>
              </a:rPr>
              <a:t>晶圓代工業：</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台積電、旺宏，聯電</a:t>
            </a:r>
          </a:p>
          <a:p>
            <a:pPr>
              <a:lnSpc>
                <a:spcPct val="150000"/>
              </a:lnSpc>
            </a:pPr>
            <a:r>
              <a:rPr lang="zh-TW" altLang="en-US" sz="2800" dirty="0">
                <a:latin typeface="微軟正黑體" panose="020B0604030504040204" pitchFamily="34" charset="-120"/>
                <a:ea typeface="微軟正黑體" panose="020B0604030504040204" pitchFamily="34" charset="-120"/>
              </a:rPr>
              <a:t>太陽能電池模組：</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台達電、聯合再生</a:t>
            </a:r>
          </a:p>
          <a:p>
            <a:pPr>
              <a:lnSpc>
                <a:spcPct val="150000"/>
              </a:lnSpc>
            </a:pPr>
            <a:r>
              <a:rPr lang="zh-TW" altLang="en-US" sz="2800" dirty="0">
                <a:latin typeface="微軟正黑體" panose="020B0604030504040204" pitchFamily="34" charset="-120"/>
                <a:ea typeface="微軟正黑體" panose="020B0604030504040204" pitchFamily="34" charset="-120"/>
              </a:rPr>
              <a:t>太陽能電池：</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元晶</a:t>
            </a:r>
          </a:p>
          <a:p>
            <a:pPr>
              <a:lnSpc>
                <a:spcPct val="150000"/>
              </a:lnSpc>
            </a:pPr>
            <a:endParaRPr lang="zh-TW" altLang="en-US" sz="2800" dirty="0">
              <a:latin typeface="微軟正黑體" panose="020B0604030504040204" pitchFamily="34" charset="-120"/>
              <a:ea typeface="微軟正黑體" panose="020B0604030504040204" pitchFamily="34" charset="-120"/>
            </a:endParaRPr>
          </a:p>
        </p:txBody>
      </p:sp>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產業關聯－中游</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51744BA2-FC06-431C-9657-885118520DC2}"/>
              </a:ext>
            </a:extLst>
          </p:cNvPr>
          <p:cNvGraphicFramePr>
            <a:graphicFrameLocks noGrp="1"/>
          </p:cNvGraphicFramePr>
          <p:nvPr>
            <p:extLst>
              <p:ext uri="{D42A27DB-BD31-4B8C-83A1-F6EECF244321}">
                <p14:modId xmlns:p14="http://schemas.microsoft.com/office/powerpoint/2010/main" val="168607969"/>
              </p:ext>
            </p:extLst>
          </p:nvPr>
        </p:nvGraphicFramePr>
        <p:xfrm>
          <a:off x="874713" y="3675186"/>
          <a:ext cx="6047476" cy="2479954"/>
        </p:xfrm>
        <a:graphic>
          <a:graphicData uri="http://schemas.openxmlformats.org/drawingml/2006/table">
            <a:tbl>
              <a:tblPr firstRow="1" bandRow="1">
                <a:tableStyleId>{5C22544A-7EE6-4342-B048-85BDC9FD1C3A}</a:tableStyleId>
              </a:tblPr>
              <a:tblGrid>
                <a:gridCol w="3023738">
                  <a:extLst>
                    <a:ext uri="{9D8B030D-6E8A-4147-A177-3AD203B41FA5}">
                      <a16:colId xmlns:a16="http://schemas.microsoft.com/office/drawing/2014/main" val="1667253044"/>
                    </a:ext>
                  </a:extLst>
                </a:gridCol>
                <a:gridCol w="3023738">
                  <a:extLst>
                    <a:ext uri="{9D8B030D-6E8A-4147-A177-3AD203B41FA5}">
                      <a16:colId xmlns:a16="http://schemas.microsoft.com/office/drawing/2014/main" val="46833611"/>
                    </a:ext>
                  </a:extLst>
                </a:gridCol>
              </a:tblGrid>
              <a:tr h="806546">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產業別</a:t>
                      </a:r>
                    </a:p>
                  </a:txBody>
                  <a:tcPr/>
                </a:tc>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中游</a:t>
                      </a:r>
                    </a:p>
                  </a:txBody>
                  <a:tcPr/>
                </a:tc>
                <a:extLst>
                  <a:ext uri="{0D108BD9-81ED-4DB2-BD59-A6C34878D82A}">
                    <a16:rowId xmlns:a16="http://schemas.microsoft.com/office/drawing/2014/main" val="4287115727"/>
                  </a:ext>
                </a:extLst>
              </a:tr>
              <a:tr h="805218">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晶圓產業</a:t>
                      </a:r>
                    </a:p>
                  </a:txBody>
                  <a:tcPr/>
                </a:tc>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晶圓代工</a:t>
                      </a:r>
                    </a:p>
                  </a:txBody>
                  <a:tcPr/>
                </a:tc>
                <a:extLst>
                  <a:ext uri="{0D108BD9-81ED-4DB2-BD59-A6C34878D82A}">
                    <a16:rowId xmlns:a16="http://schemas.microsoft.com/office/drawing/2014/main" val="1774702725"/>
                  </a:ext>
                </a:extLst>
              </a:tr>
              <a:tr h="868190">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太陽能產業</a:t>
                      </a:r>
                    </a:p>
                  </a:txBody>
                  <a:tcPr/>
                </a:tc>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太陽能電池</a:t>
                      </a:r>
                      <a:endParaRPr lang="en-US" altLang="zh-TW"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445542016"/>
                  </a:ext>
                </a:extLst>
              </a:tr>
            </a:tbl>
          </a:graphicData>
        </a:graphic>
      </p:graphicFrame>
      <p:sp>
        <p:nvSpPr>
          <p:cNvPr id="10" name="文字方塊 9">
            <a:extLst>
              <a:ext uri="{FF2B5EF4-FFF2-40B4-BE49-F238E27FC236}">
                <a16:creationId xmlns:a16="http://schemas.microsoft.com/office/drawing/2014/main" id="{C57EC9BA-3BD2-49CC-9A9C-C6AE9D0A8DBB}"/>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9106921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9381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rPr>
              <a:t>客戶之議價能力</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096000" cy="715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3572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13E37A7F-69DB-40B0-A0E9-DEA851C63ED3}"/>
              </a:ext>
            </a:extLst>
          </p:cNvPr>
          <p:cNvSpPr/>
          <p:nvPr/>
        </p:nvSpPr>
        <p:spPr>
          <a:xfrm>
            <a:off x="856341" y="1480720"/>
            <a:ext cx="10306959" cy="4537524"/>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由於環球晶之客戶幾乎都是世界著名的大企業，像是三星、台積電等大公司，而這些公司的訂單的量十分的巨大，伴隨而來的便是有著較大的議價空間，因此其議價的能力是相當得不錯。</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由於近期各大矽晶圓廠的訂單接為爆單，因此客戶能夠議價的空間降低了不少，所以近期並不會有因議價衝擊產業的獲利的情況發生。</a:t>
            </a: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3DE0086D-E209-4D19-9443-8B1001D1F459}"/>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302145509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92273" y="4283999"/>
            <a:ext cx="3807453" cy="830997"/>
          </a:xfrm>
          <a:prstGeom prst="rect">
            <a:avLst/>
          </a:prstGeom>
          <a:noFill/>
        </p:spPr>
        <p:txBody>
          <a:bodyPr wrap="none" rtlCol="0">
            <a:spAutoFit/>
            <a:scene3d>
              <a:camera prst="orthographicFront"/>
              <a:lightRig rig="threePt" dir="t"/>
            </a:scene3d>
            <a:sp3d contourW="12700"/>
          </a:bodyPr>
          <a:lstStyle/>
          <a:p>
            <a:pPr lvl="0" algn="ctr">
              <a:defRPr/>
            </a:pPr>
            <a:r>
              <a:rPr lang="en-US" altLang="zh-TW" sz="4800" b="1" dirty="0">
                <a:solidFill>
                  <a:schemeClr val="bg1"/>
                </a:solidFill>
                <a:latin typeface="微軟正黑體" panose="020B0604030504040204" pitchFamily="34" charset="-120"/>
                <a:ea typeface="微軟正黑體" panose="020B0604030504040204" pitchFamily="34" charset="-120"/>
              </a:rPr>
              <a:t>06/ </a:t>
            </a:r>
            <a:r>
              <a:rPr lang="zh-TW" altLang="en-US" sz="4800" b="1" dirty="0">
                <a:solidFill>
                  <a:schemeClr val="bg1"/>
                </a:solidFill>
                <a:latin typeface="微軟正黑體" panose="020B0604030504040204" pitchFamily="34" charset="-120"/>
                <a:ea typeface="微軟正黑體" panose="020B0604030504040204" pitchFamily="34" charset="-120"/>
              </a:rPr>
              <a:t>經營內容</a:t>
            </a:r>
            <a:endParaRPr lang="zh-CN"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3"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劉修志</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871759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1B888070-4BDD-4E67-A9F5-6F4418BE416A}"/>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公司簡介</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表格 8">
            <a:extLst>
              <a:ext uri="{FF2B5EF4-FFF2-40B4-BE49-F238E27FC236}">
                <a16:creationId xmlns:a16="http://schemas.microsoft.com/office/drawing/2014/main" id="{7D601147-B8AF-481A-A899-4CD8EB9D658F}"/>
              </a:ext>
            </a:extLst>
          </p:cNvPr>
          <p:cNvGraphicFramePr>
            <a:graphicFrameLocks noGrp="1"/>
          </p:cNvGraphicFramePr>
          <p:nvPr>
            <p:extLst>
              <p:ext uri="{D42A27DB-BD31-4B8C-83A1-F6EECF244321}">
                <p14:modId xmlns:p14="http://schemas.microsoft.com/office/powerpoint/2010/main" val="3134245235"/>
              </p:ext>
            </p:extLst>
          </p:nvPr>
        </p:nvGraphicFramePr>
        <p:xfrm>
          <a:off x="856343" y="1918243"/>
          <a:ext cx="10461171" cy="4609345"/>
        </p:xfrm>
        <a:graphic>
          <a:graphicData uri="http://schemas.openxmlformats.org/drawingml/2006/table">
            <a:tbl>
              <a:tblPr>
                <a:tableStyleId>{BC89EF96-8CEA-46FF-86C4-4CE0E7609802}</a:tableStyleId>
              </a:tblPr>
              <a:tblGrid>
                <a:gridCol w="1970314">
                  <a:extLst>
                    <a:ext uri="{9D8B030D-6E8A-4147-A177-3AD203B41FA5}">
                      <a16:colId xmlns:a16="http://schemas.microsoft.com/office/drawing/2014/main" val="1407628201"/>
                    </a:ext>
                  </a:extLst>
                </a:gridCol>
                <a:gridCol w="8490857">
                  <a:extLst>
                    <a:ext uri="{9D8B030D-6E8A-4147-A177-3AD203B41FA5}">
                      <a16:colId xmlns:a16="http://schemas.microsoft.com/office/drawing/2014/main" val="3473001160"/>
                    </a:ext>
                  </a:extLst>
                </a:gridCol>
              </a:tblGrid>
              <a:tr h="235941">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dirty="0">
                          <a:latin typeface="微軟正黑體" panose="020B0604030504040204" pitchFamily="34" charset="-120"/>
                          <a:ea typeface="微軟正黑體" panose="020B0604030504040204" pitchFamily="34" charset="-120"/>
                        </a:rPr>
                        <a:t>公司基本資料</a:t>
                      </a:r>
                      <a:endParaRPr lang="zh-TW" altLang="en-US" sz="2800" b="1" dirty="0">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extLst>
                  <a:ext uri="{0D108BD9-81ED-4DB2-BD59-A6C34878D82A}">
                    <a16:rowId xmlns:a16="http://schemas.microsoft.com/office/drawing/2014/main" val="1889941406"/>
                  </a:ext>
                </a:extLst>
              </a:tr>
              <a:tr h="543917">
                <a:tc>
                  <a:txBody>
                    <a:bodyPr/>
                    <a:lstStyle/>
                    <a:p>
                      <a:pPr algn="ctr"/>
                      <a:r>
                        <a:rPr lang="zh-TW" altLang="en-US" sz="2800" dirty="0">
                          <a:latin typeface="微軟正黑體" panose="020B0604030504040204" pitchFamily="34" charset="-120"/>
                          <a:ea typeface="微軟正黑體" panose="020B0604030504040204" pitchFamily="34" charset="-120"/>
                        </a:rPr>
                        <a:t>公司全名</a:t>
                      </a:r>
                    </a:p>
                  </a:txBody>
                  <a:tcPr/>
                </a:tc>
                <a:tc>
                  <a:txBody>
                    <a:bodyPr/>
                    <a:lstStyle/>
                    <a:p>
                      <a:pPr algn="ctr"/>
                      <a:r>
                        <a:rPr lang="zh-TW" altLang="en-US" sz="2800" dirty="0">
                          <a:latin typeface="微軟正黑體" panose="020B0604030504040204" pitchFamily="34" charset="-120"/>
                          <a:ea typeface="微軟正黑體" panose="020B0604030504040204" pitchFamily="34" charset="-120"/>
                        </a:rPr>
                        <a:t>中美矽晶製品股份有限公司</a:t>
                      </a:r>
                    </a:p>
                  </a:txBody>
                  <a:tcPr/>
                </a:tc>
                <a:extLst>
                  <a:ext uri="{0D108BD9-81ED-4DB2-BD59-A6C34878D82A}">
                    <a16:rowId xmlns:a16="http://schemas.microsoft.com/office/drawing/2014/main" val="1588562231"/>
                  </a:ext>
                </a:extLst>
              </a:tr>
              <a:tr h="5439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dirty="0">
                          <a:latin typeface="微軟正黑體" panose="020B0604030504040204" pitchFamily="34" charset="-120"/>
                          <a:ea typeface="微軟正黑體" panose="020B0604030504040204" pitchFamily="34" charset="-120"/>
                        </a:rPr>
                        <a:t>設立日期</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800" dirty="0">
                          <a:latin typeface="微軟正黑體" panose="020B0604030504040204" pitchFamily="34" charset="-120"/>
                          <a:ea typeface="微軟正黑體" panose="020B0604030504040204" pitchFamily="34" charset="-120"/>
                        </a:rPr>
                        <a:t>1981 </a:t>
                      </a:r>
                      <a:r>
                        <a:rPr lang="zh-TW" altLang="en-US" sz="2800" dirty="0">
                          <a:latin typeface="微軟正黑體" panose="020B0604030504040204" pitchFamily="34" charset="-120"/>
                          <a:ea typeface="微軟正黑體" panose="020B0604030504040204" pitchFamily="34" charset="-120"/>
                        </a:rPr>
                        <a:t>年 </a:t>
                      </a:r>
                      <a:r>
                        <a:rPr lang="en-US" altLang="zh-TW" sz="2800" dirty="0">
                          <a:latin typeface="微軟正黑體" panose="020B0604030504040204" pitchFamily="34" charset="-120"/>
                          <a:ea typeface="微軟正黑體" panose="020B0604030504040204" pitchFamily="34" charset="-120"/>
                        </a:rPr>
                        <a:t>1 </a:t>
                      </a:r>
                      <a:r>
                        <a:rPr lang="zh-TW" altLang="en-US" sz="2800" dirty="0">
                          <a:latin typeface="微軟正黑體" panose="020B0604030504040204" pitchFamily="34" charset="-120"/>
                          <a:ea typeface="微軟正黑體" panose="020B0604030504040204" pitchFamily="34" charset="-120"/>
                        </a:rPr>
                        <a:t>月 </a:t>
                      </a:r>
                      <a:r>
                        <a:rPr lang="en-US" altLang="zh-TW" sz="2800" dirty="0">
                          <a:latin typeface="微軟正黑體" panose="020B0604030504040204" pitchFamily="34" charset="-120"/>
                          <a:ea typeface="微軟正黑體" panose="020B0604030504040204" pitchFamily="34" charset="-120"/>
                        </a:rPr>
                        <a:t>21 </a:t>
                      </a:r>
                      <a:r>
                        <a:rPr lang="zh-TW" altLang="en-US" sz="2800" dirty="0">
                          <a:latin typeface="微軟正黑體" panose="020B0604030504040204" pitchFamily="34" charset="-120"/>
                          <a:ea typeface="微軟正黑體" panose="020B0604030504040204" pitchFamily="34" charset="-120"/>
                        </a:rPr>
                        <a:t>日</a:t>
                      </a:r>
                    </a:p>
                  </a:txBody>
                  <a:tcPr/>
                </a:tc>
                <a:extLst>
                  <a:ext uri="{0D108BD9-81ED-4DB2-BD59-A6C34878D82A}">
                    <a16:rowId xmlns:a16="http://schemas.microsoft.com/office/drawing/2014/main" val="1889477589"/>
                  </a:ext>
                </a:extLst>
              </a:tr>
              <a:tr h="543917">
                <a:tc>
                  <a:txBody>
                    <a:bodyPr/>
                    <a:lstStyle/>
                    <a:p>
                      <a:pPr algn="ctr"/>
                      <a:r>
                        <a:rPr lang="zh-TW" altLang="en-US" sz="2800" dirty="0">
                          <a:latin typeface="微軟正黑體" panose="020B0604030504040204" pitchFamily="34" charset="-120"/>
                          <a:ea typeface="微軟正黑體" panose="020B0604030504040204" pitchFamily="34" charset="-120"/>
                        </a:rPr>
                        <a:t>董事長</a:t>
                      </a:r>
                    </a:p>
                  </a:txBody>
                  <a:tcPr/>
                </a:tc>
                <a:tc>
                  <a:txBody>
                    <a:bodyPr/>
                    <a:lstStyle/>
                    <a:p>
                      <a:pPr algn="ctr"/>
                      <a:r>
                        <a:rPr lang="zh-TW" altLang="en-US" sz="2800" dirty="0">
                          <a:latin typeface="微軟正黑體" panose="020B0604030504040204" pitchFamily="34" charset="-120"/>
                          <a:ea typeface="微軟正黑體" panose="020B0604030504040204" pitchFamily="34" charset="-120"/>
                        </a:rPr>
                        <a:t>徐秀蘭</a:t>
                      </a:r>
                    </a:p>
                  </a:txBody>
                  <a:tcPr/>
                </a:tc>
                <a:extLst>
                  <a:ext uri="{0D108BD9-81ED-4DB2-BD59-A6C34878D82A}">
                    <a16:rowId xmlns:a16="http://schemas.microsoft.com/office/drawing/2014/main" val="3719258622"/>
                  </a:ext>
                </a:extLst>
              </a:tr>
              <a:tr h="543917">
                <a:tc>
                  <a:txBody>
                    <a:bodyPr/>
                    <a:lstStyle/>
                    <a:p>
                      <a:pPr algn="ctr"/>
                      <a:r>
                        <a:rPr lang="zh-TW" altLang="en-US" sz="2800" dirty="0">
                          <a:latin typeface="微軟正黑體" panose="020B0604030504040204" pitchFamily="34" charset="-120"/>
                          <a:ea typeface="微軟正黑體" panose="020B0604030504040204" pitchFamily="34" charset="-120"/>
                        </a:rPr>
                        <a:t>主要產品</a:t>
                      </a:r>
                    </a:p>
                  </a:txBody>
                  <a:tcPr/>
                </a:tc>
                <a:tc>
                  <a:txBody>
                    <a:bodyPr/>
                    <a:lstStyle/>
                    <a:p>
                      <a:pPr algn="ctr"/>
                      <a:r>
                        <a:rPr lang="zh-TW" altLang="en-US" sz="2800" dirty="0">
                          <a:latin typeface="微軟正黑體" panose="020B0604030504040204" pitchFamily="34" charset="-120"/>
                          <a:ea typeface="微軟正黑體" panose="020B0604030504040204" pitchFamily="34" charset="-120"/>
                        </a:rPr>
                        <a:t>太陽能晶棒及晶圓之研發、設計與製造</a:t>
                      </a:r>
                    </a:p>
                  </a:txBody>
                  <a:tcPr/>
                </a:tc>
                <a:extLst>
                  <a:ext uri="{0D108BD9-81ED-4DB2-BD59-A6C34878D82A}">
                    <a16:rowId xmlns:a16="http://schemas.microsoft.com/office/drawing/2014/main" val="4271828934"/>
                  </a:ext>
                </a:extLst>
              </a:tr>
              <a:tr h="543917">
                <a:tc>
                  <a:txBody>
                    <a:bodyPr/>
                    <a:lstStyle/>
                    <a:p>
                      <a:pPr algn="ctr"/>
                      <a:r>
                        <a:rPr lang="zh-TW" altLang="en-US" sz="2800" dirty="0">
                          <a:latin typeface="微軟正黑體" panose="020B0604030504040204" pitchFamily="34" charset="-120"/>
                          <a:ea typeface="微軟正黑體" panose="020B0604030504040204" pitchFamily="34" charset="-120"/>
                        </a:rPr>
                        <a:t>資本額</a:t>
                      </a:r>
                    </a:p>
                  </a:txBody>
                  <a:tcPr/>
                </a:tc>
                <a:tc>
                  <a:txBody>
                    <a:bodyPr/>
                    <a:lstStyle/>
                    <a:p>
                      <a:pPr algn="ctr"/>
                      <a:r>
                        <a:rPr lang="en-US" altLang="zh-TW" sz="2800" dirty="0">
                          <a:latin typeface="微軟正黑體" panose="020B0604030504040204" pitchFamily="34" charset="-120"/>
                          <a:ea typeface="微軟正黑體" panose="020B0604030504040204" pitchFamily="34" charset="-120"/>
                        </a:rPr>
                        <a:t>586,217,000</a:t>
                      </a:r>
                      <a:r>
                        <a:rPr lang="zh-TW" altLang="en-US" sz="2800" dirty="0">
                          <a:latin typeface="微軟正黑體" panose="020B0604030504040204" pitchFamily="34" charset="-120"/>
                          <a:ea typeface="微軟正黑體" panose="020B0604030504040204" pitchFamily="34" charset="-120"/>
                        </a:rPr>
                        <a:t>元</a:t>
                      </a:r>
                    </a:p>
                  </a:txBody>
                  <a:tcPr/>
                </a:tc>
                <a:extLst>
                  <a:ext uri="{0D108BD9-81ED-4DB2-BD59-A6C34878D82A}">
                    <a16:rowId xmlns:a16="http://schemas.microsoft.com/office/drawing/2014/main" val="917600293"/>
                  </a:ext>
                </a:extLst>
              </a:tr>
              <a:tr h="1087834">
                <a:tc gridSpan="2">
                  <a:txBody>
                    <a:bodyPr/>
                    <a:lstStyle/>
                    <a:p>
                      <a:pPr marL="514350" indent="-514350" algn="l">
                        <a:buFont typeface="+mj-lt"/>
                        <a:buAutoNum type="arabicPeriod"/>
                      </a:pPr>
                      <a:r>
                        <a:rPr lang="zh-TW" altLang="en-US" sz="2800" kern="1200" dirty="0">
                          <a:effectLst/>
                          <a:latin typeface="微軟正黑體" panose="020B0604030504040204" pitchFamily="34" charset="-120"/>
                          <a:ea typeface="微軟正黑體" panose="020B0604030504040204" pitchFamily="34" charset="-120"/>
                        </a:rPr>
                        <a:t>是目前國內最大的</a:t>
                      </a:r>
                      <a:r>
                        <a:rPr lang="en-US" altLang="zh-TW" sz="2800" kern="1200" dirty="0">
                          <a:effectLst/>
                          <a:latin typeface="微軟正黑體" panose="020B0604030504040204" pitchFamily="34" charset="-120"/>
                          <a:ea typeface="微軟正黑體" panose="020B0604030504040204" pitchFamily="34" charset="-120"/>
                        </a:rPr>
                        <a:t>3</a:t>
                      </a:r>
                      <a:r>
                        <a:rPr lang="zh-TW" altLang="en-US" sz="2800" kern="1200" dirty="0">
                          <a:effectLst/>
                          <a:latin typeface="微軟正黑體" panose="020B0604030504040204" pitchFamily="34" charset="-120"/>
                          <a:ea typeface="微軟正黑體" panose="020B0604030504040204" pitchFamily="34" charset="-120"/>
                        </a:rPr>
                        <a:t>吋至</a:t>
                      </a:r>
                      <a:r>
                        <a:rPr lang="en-US" altLang="zh-TW" sz="2800" kern="1200" dirty="0">
                          <a:effectLst/>
                          <a:latin typeface="微軟正黑體" panose="020B0604030504040204" pitchFamily="34" charset="-120"/>
                          <a:ea typeface="微軟正黑體" panose="020B0604030504040204" pitchFamily="34" charset="-120"/>
                        </a:rPr>
                        <a:t>12</a:t>
                      </a:r>
                      <a:r>
                        <a:rPr lang="zh-TW" altLang="en-US" sz="2800" kern="1200" dirty="0">
                          <a:effectLst/>
                          <a:latin typeface="微軟正黑體" panose="020B0604030504040204" pitchFamily="34" charset="-120"/>
                          <a:ea typeface="微軟正黑體" panose="020B0604030504040204" pitchFamily="34" charset="-120"/>
                        </a:rPr>
                        <a:t>吋矽晶圓材料供應商</a:t>
                      </a:r>
                      <a:endParaRPr lang="en-US" altLang="zh-TW" sz="2800" kern="1200" dirty="0">
                        <a:effectLst/>
                        <a:latin typeface="微軟正黑體" panose="020B0604030504040204" pitchFamily="34" charset="-120"/>
                        <a:ea typeface="微軟正黑體" panose="020B0604030504040204" pitchFamily="34" charset="-120"/>
                      </a:endParaRPr>
                    </a:p>
                    <a:p>
                      <a:pPr marL="514350" indent="-514350" algn="l">
                        <a:buFont typeface="+mj-lt"/>
                        <a:buAutoNum type="arabicPeriod"/>
                      </a:pPr>
                      <a:r>
                        <a:rPr lang="zh-TW" altLang="en-US" sz="2800" kern="1200" dirty="0">
                          <a:effectLst/>
                          <a:latin typeface="微軟正黑體" panose="020B0604030504040204" pitchFamily="34" charset="-120"/>
                          <a:ea typeface="微軟正黑體" panose="020B0604030504040204" pitchFamily="34" charset="-120"/>
                        </a:rPr>
                        <a:t>擁有完整的半導體、太陽能及藍寶石三大產品線，產品應用越太陽能、光電、民生能源等領域。</a:t>
                      </a:r>
                      <a:endParaRPr lang="en-US" altLang="zh-TW" sz="2800" b="0" kern="1200" dirty="0">
                        <a:solidFill>
                          <a:schemeClr val="dk1"/>
                        </a:solidFill>
                        <a:effectLst/>
                        <a:latin typeface="微軟正黑體" panose="020B0604030504040204" pitchFamily="34" charset="-120"/>
                        <a:ea typeface="微軟正黑體" panose="020B0604030504040204" pitchFamily="34" charset="-120"/>
                      </a:endParaRPr>
                    </a:p>
                  </a:txBody>
                  <a:tcPr/>
                </a:tc>
                <a:tc hMerge="1">
                  <a:txBody>
                    <a:bodyPr/>
                    <a:lstStyle/>
                    <a:p>
                      <a:endParaRPr lang="zh-TW" altLang="en-US" dirty="0"/>
                    </a:p>
                  </a:txBody>
                  <a:tcPr/>
                </a:tc>
                <a:extLst>
                  <a:ext uri="{0D108BD9-81ED-4DB2-BD59-A6C34878D82A}">
                    <a16:rowId xmlns:a16="http://schemas.microsoft.com/office/drawing/2014/main" val="1259502812"/>
                  </a:ext>
                </a:extLst>
              </a:tr>
            </a:tbl>
          </a:graphicData>
        </a:graphic>
      </p:graphicFrame>
      <p:pic>
        <p:nvPicPr>
          <p:cNvPr id="7" name="Picture 2" descr="中美矽晶製品股份有限公司|">
            <a:extLst>
              <a:ext uri="{FF2B5EF4-FFF2-40B4-BE49-F238E27FC236}">
                <a16:creationId xmlns:a16="http://schemas.microsoft.com/office/drawing/2014/main" id="{D0BC5494-8D97-44C8-80C6-1960E1A0A9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5121" y="397014"/>
            <a:ext cx="7369629" cy="1559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502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大事記</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FA460D9-8088-4614-8573-1267BA860548}"/>
              </a:ext>
            </a:extLst>
          </p:cNvPr>
          <p:cNvSpPr/>
          <p:nvPr/>
        </p:nvSpPr>
        <p:spPr>
          <a:xfrm>
            <a:off x="856341" y="1480720"/>
            <a:ext cx="10306959" cy="9255611"/>
          </a:xfrm>
          <a:prstGeom prst="rect">
            <a:avLst/>
          </a:prstGeom>
        </p:spPr>
        <p:txBody>
          <a:bodyPr wrap="square">
            <a:spAutoFit/>
            <a:scene3d>
              <a:camera prst="orthographicFront"/>
              <a:lightRig rig="threePt" dir="t"/>
            </a:scene3d>
            <a:sp3d contourW="12700"/>
          </a:bodyPr>
          <a:lstStyle/>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1981/01 </a:t>
            </a:r>
            <a:r>
              <a:rPr lang="zh-TW" altLang="en-US" sz="2400" dirty="0">
                <a:latin typeface="微軟正黑體" panose="020B0604030504040204" pitchFamily="34" charset="-120"/>
                <a:ea typeface="微軟正黑體" panose="020B0604030504040204" pitchFamily="34" charset="-120"/>
              </a:rPr>
              <a:t>中美矽晶製品股份有限公司正式成立</a:t>
            </a:r>
          </a:p>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1999/10 </a:t>
            </a:r>
            <a:r>
              <a:rPr lang="zh-TW" altLang="en-US" sz="2400" dirty="0">
                <a:latin typeface="微軟正黑體" panose="020B0604030504040204" pitchFamily="34" charset="-120"/>
                <a:ea typeface="微軟正黑體" panose="020B0604030504040204" pitchFamily="34" charset="-120"/>
              </a:rPr>
              <a:t>轉投資大陸，設立昆山中辰矽晶有限公司</a:t>
            </a:r>
          </a:p>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2001/03 </a:t>
            </a:r>
            <a:r>
              <a:rPr lang="zh-TW" altLang="en-US" sz="2400" dirty="0">
                <a:latin typeface="微軟正黑體" panose="020B0604030504040204" pitchFamily="34" charset="-120"/>
                <a:ea typeface="微軟正黑體" panose="020B0604030504040204" pitchFamily="34" charset="-120"/>
              </a:rPr>
              <a:t>正式掛牌上櫃</a:t>
            </a:r>
          </a:p>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2005/06 </a:t>
            </a:r>
            <a:r>
              <a:rPr lang="zh-TW" altLang="en-US" sz="2400" dirty="0">
                <a:latin typeface="微軟正黑體" panose="020B0604030504040204" pitchFamily="34" charset="-120"/>
                <a:ea typeface="微軟正黑體" panose="020B0604030504040204" pitchFamily="34" charset="-120"/>
              </a:rPr>
              <a:t>竹南分公司設立</a:t>
            </a:r>
          </a:p>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2005/11 </a:t>
            </a:r>
            <a:r>
              <a:rPr lang="zh-TW" altLang="en-US" sz="2400" dirty="0">
                <a:latin typeface="微軟正黑體" panose="020B0604030504040204" pitchFamily="34" charset="-120"/>
                <a:ea typeface="微軟正黑體" panose="020B0604030504040204" pitchFamily="34" charset="-120"/>
              </a:rPr>
              <a:t>昆山中辰廠第二期擴廠完成</a:t>
            </a:r>
          </a:p>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2008/04 </a:t>
            </a:r>
            <a:r>
              <a:rPr lang="zh-TW" altLang="en-US" sz="2400" dirty="0">
                <a:latin typeface="微軟正黑體" panose="020B0604030504040204" pitchFamily="34" charset="-120"/>
                <a:ea typeface="微軟正黑體" panose="020B0604030504040204" pitchFamily="34" charset="-120"/>
              </a:rPr>
              <a:t>完成收購美商 </a:t>
            </a:r>
            <a:r>
              <a:rPr lang="en-US" altLang="zh-TW" sz="2400" dirty="0" err="1">
                <a:latin typeface="微軟正黑體" panose="020B0604030504040204" pitchFamily="34" charset="-120"/>
                <a:ea typeface="微軟正黑體" panose="020B0604030504040204" pitchFamily="34" charset="-120"/>
              </a:rPr>
              <a:t>GlobiTech</a:t>
            </a:r>
            <a:r>
              <a:rPr lang="en-US" altLang="zh-TW" sz="2400" dirty="0">
                <a:latin typeface="微軟正黑體" panose="020B0604030504040204" pitchFamily="34" charset="-120"/>
                <a:ea typeface="微軟正黑體" panose="020B0604030504040204" pitchFamily="34" charset="-120"/>
              </a:rPr>
              <a:t> Incorporated </a:t>
            </a:r>
            <a:r>
              <a:rPr lang="zh-TW" altLang="en-US" sz="2400" dirty="0">
                <a:latin typeface="微軟正黑體" panose="020B0604030504040204" pitchFamily="34" charset="-120"/>
                <a:ea typeface="微軟正黑體" panose="020B0604030504040204" pitchFamily="34" charset="-120"/>
              </a:rPr>
              <a:t>公司 </a:t>
            </a:r>
            <a:r>
              <a:rPr lang="en-US" altLang="zh-TW" sz="2400" dirty="0">
                <a:latin typeface="微軟正黑體" panose="020B0604030504040204" pitchFamily="34" charset="-120"/>
                <a:ea typeface="微軟正黑體" panose="020B0604030504040204" pitchFamily="34" charset="-120"/>
              </a:rPr>
              <a:t>100% </a:t>
            </a:r>
            <a:r>
              <a:rPr lang="zh-TW" altLang="en-US" sz="2400" dirty="0">
                <a:latin typeface="微軟正黑體" panose="020B0604030504040204" pitchFamily="34" charset="-120"/>
                <a:ea typeface="微軟正黑體" panose="020B0604030504040204" pitchFamily="34" charset="-120"/>
              </a:rPr>
              <a:t>之股權</a:t>
            </a:r>
          </a:p>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2011/08 </a:t>
            </a:r>
            <a:r>
              <a:rPr lang="zh-TW" altLang="en-US" sz="2400" dirty="0">
                <a:latin typeface="微軟正黑體" panose="020B0604030504040204" pitchFamily="34" charset="-120"/>
                <a:ea typeface="微軟正黑體" panose="020B0604030504040204" pitchFamily="34" charset="-120"/>
              </a:rPr>
              <a:t>完成簽約收購日本半導體晶圓廠 </a:t>
            </a:r>
            <a:r>
              <a:rPr lang="en-US" altLang="zh-TW" sz="2400" dirty="0">
                <a:latin typeface="微軟正黑體" panose="020B0604030504040204" pitchFamily="34" charset="-120"/>
                <a:ea typeface="微軟正黑體" panose="020B0604030504040204" pitchFamily="34" charset="-120"/>
              </a:rPr>
              <a:t>Covalent Material</a:t>
            </a:r>
          </a:p>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2011/10 </a:t>
            </a:r>
            <a:r>
              <a:rPr lang="zh-TW" altLang="en-US" sz="2400" dirty="0">
                <a:latin typeface="微軟正黑體" panose="020B0604030504040204" pitchFamily="34" charset="-120"/>
                <a:ea typeface="微軟正黑體" panose="020B0604030504040204" pitchFamily="34" charset="-120"/>
              </a:rPr>
              <a:t>完成三大事業處的分割計畫；新設立環球晶圓及中美藍晶公司。</a:t>
            </a:r>
          </a:p>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2013/01 </a:t>
            </a:r>
            <a:r>
              <a:rPr lang="zh-TW" altLang="en-US" sz="2400" dirty="0">
                <a:latin typeface="微軟正黑體" panose="020B0604030504040204" pitchFamily="34" charset="-120"/>
                <a:ea typeface="微軟正黑體" panose="020B0604030504040204" pitchFamily="34" charset="-120"/>
              </a:rPr>
              <a:t>中美藍晶正式併入兆遠科技</a:t>
            </a:r>
          </a:p>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2013/05 </a:t>
            </a:r>
            <a:r>
              <a:rPr lang="zh-TW" altLang="en-US" sz="2400" dirty="0">
                <a:latin typeface="微軟正黑體" panose="020B0604030504040204" pitchFamily="34" charset="-120"/>
                <a:ea typeface="微軟正黑體" panose="020B0604030504040204" pitchFamily="34" charset="-120"/>
              </a:rPr>
              <a:t>中美矽晶合併中陽光伏整合太陽能事業資源</a:t>
            </a:r>
          </a:p>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2014/08 </a:t>
            </a:r>
            <a:r>
              <a:rPr lang="zh-TW" altLang="en-US" sz="2400" dirty="0">
                <a:latin typeface="微軟正黑體" panose="020B0604030504040204" pitchFamily="34" charset="-120"/>
                <a:ea typeface="微軟正黑體" panose="020B0604030504040204" pitchFamily="34" charset="-120"/>
              </a:rPr>
              <a:t>完成併購旭泓全球光電股份有限公司</a:t>
            </a:r>
          </a:p>
          <a:p>
            <a:pPr marL="457200" indent="-457200">
              <a:lnSpc>
                <a:spcPct val="114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rPr>
              <a:t>2015/07 </a:t>
            </a:r>
            <a:r>
              <a:rPr lang="zh-TW" altLang="en-US" sz="2400" dirty="0">
                <a:latin typeface="微軟正黑體" panose="020B0604030504040204" pitchFamily="34" charset="-120"/>
                <a:ea typeface="微軟正黑體" panose="020B0604030504040204" pitchFamily="34" charset="-120"/>
              </a:rPr>
              <a:t>中美矽晶跨足太陽能系統 菲律賓</a:t>
            </a:r>
            <a:r>
              <a:rPr lang="en-US" altLang="zh-TW" sz="2400" dirty="0">
                <a:latin typeface="微軟正黑體" panose="020B0604030504040204" pitchFamily="34" charset="-120"/>
                <a:ea typeface="微軟正黑體" panose="020B0604030504040204" pitchFamily="34" charset="-120"/>
              </a:rPr>
              <a:t>Palo</a:t>
            </a:r>
            <a:r>
              <a:rPr lang="zh-TW" altLang="en-US" sz="2400" dirty="0">
                <a:latin typeface="微軟正黑體" panose="020B0604030504040204" pitchFamily="34" charset="-120"/>
                <a:ea typeface="微軟正黑體" panose="020B0604030504040204" pitchFamily="34" charset="-120"/>
              </a:rPr>
              <a:t>發電廠動土興建</a:t>
            </a:r>
          </a:p>
          <a:p>
            <a:pPr marL="457200" indent="-457200">
              <a:lnSpc>
                <a:spcPct val="114000"/>
              </a:lnSpc>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a:p>
            <a:pPr marL="457200" indent="-457200">
              <a:lnSpc>
                <a:spcPct val="114000"/>
              </a:lnSpc>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a:p>
            <a:pPr marL="457200" indent="-457200">
              <a:lnSpc>
                <a:spcPct val="114000"/>
              </a:lnSpc>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a:p>
            <a:pPr marL="457200" indent="-457200">
              <a:lnSpc>
                <a:spcPct val="114000"/>
              </a:lnSpc>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a:p>
            <a:pPr marL="457200" indent="-457200">
              <a:lnSpc>
                <a:spcPct val="114000"/>
              </a:lnSpc>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a:p>
            <a:pPr marL="457200" indent="-457200">
              <a:lnSpc>
                <a:spcPct val="114000"/>
              </a:lnSpc>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a:p>
            <a:pPr marL="457200" indent="-457200">
              <a:lnSpc>
                <a:spcPct val="114000"/>
              </a:lnSpc>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a:p>
            <a:pPr marL="457200" indent="-457200">
              <a:lnSpc>
                <a:spcPct val="114000"/>
              </a:lnSpc>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a:p>
            <a:pPr marL="457200" indent="-457200">
              <a:lnSpc>
                <a:spcPct val="114000"/>
              </a:lnSpc>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endParaRPr>
          </a:p>
          <a:p>
            <a:pPr marL="457200" indent="-457200">
              <a:lnSpc>
                <a:spcPct val="114000"/>
              </a:lnSpc>
              <a:buFont typeface="Arial" panose="020B0604020202020204" pitchFamily="34" charset="0"/>
              <a:buChar char="•"/>
            </a:pPr>
            <a:endParaRPr lang="zh-TW" altLang="en-US" sz="20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7BC7BFAB-4632-48A2-B702-036FAE3940A6}"/>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16850808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旗下子公司</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FA460D9-8088-4614-8573-1267BA860548}"/>
              </a:ext>
            </a:extLst>
          </p:cNvPr>
          <p:cNvSpPr/>
          <p:nvPr/>
        </p:nvSpPr>
        <p:spPr>
          <a:xfrm>
            <a:off x="856341" y="1480720"/>
            <a:ext cx="10306959" cy="543226"/>
          </a:xfrm>
          <a:prstGeom prst="rect">
            <a:avLst/>
          </a:prstGeom>
        </p:spPr>
        <p:txBody>
          <a:bodyPr wrap="square">
            <a:spAutoFit/>
            <a:scene3d>
              <a:camera prst="orthographicFront"/>
              <a:lightRig rig="threePt" dir="t"/>
            </a:scene3d>
            <a:sp3d contourW="12700"/>
          </a:bodyPr>
          <a:lstStyle/>
          <a:p>
            <a:pPr>
              <a:lnSpc>
                <a:spcPct val="114000"/>
              </a:lnSpc>
            </a:pPr>
            <a:r>
              <a:rPr lang="zh-TW" altLang="en-US" sz="2800" dirty="0">
                <a:latin typeface="微軟正黑體" panose="020B0604030504040204" pitchFamily="34" charset="-120"/>
                <a:ea typeface="微軟正黑體" panose="020B0604030504040204" pitchFamily="34" charset="-120"/>
              </a:rPr>
              <a:t>半導體事業營收（</a:t>
            </a:r>
            <a:r>
              <a:rPr lang="en-US" altLang="zh-TW" sz="2800" dirty="0">
                <a:latin typeface="微軟正黑體" panose="020B0604030504040204" pitchFamily="34" charset="-120"/>
                <a:ea typeface="微軟正黑體" panose="020B0604030504040204" pitchFamily="34" charset="-120"/>
              </a:rPr>
              <a:t>90%</a:t>
            </a:r>
            <a:r>
              <a:rPr lang="zh-TW" altLang="en-US" sz="2800" dirty="0">
                <a:latin typeface="微軟正黑體" panose="020B0604030504040204" pitchFamily="34" charset="-120"/>
                <a:ea typeface="微軟正黑體" panose="020B0604030504040204" pitchFamily="34" charset="-120"/>
              </a:rPr>
              <a:t>） ＋太陽能事業營收（</a:t>
            </a:r>
            <a:r>
              <a:rPr lang="en-US" altLang="zh-TW" sz="2800" dirty="0">
                <a:latin typeface="微軟正黑體" panose="020B0604030504040204" pitchFamily="34" charset="-120"/>
                <a:ea typeface="微軟正黑體" panose="020B0604030504040204" pitchFamily="34" charset="-120"/>
              </a:rPr>
              <a:t>10%</a:t>
            </a:r>
            <a:r>
              <a:rPr lang="zh-TW" altLang="en-US" sz="2800" dirty="0">
                <a:latin typeface="微軟正黑體" panose="020B0604030504040204" pitchFamily="34" charset="-120"/>
                <a:ea typeface="微軟正黑體" panose="020B0604030504040204" pitchFamily="34" charset="-120"/>
              </a:rPr>
              <a:t>） </a:t>
            </a:r>
            <a:endParaRPr lang="en-US" altLang="zh-TW" sz="2800" dirty="0">
              <a:latin typeface="微軟正黑體" panose="020B0604030504040204" pitchFamily="34" charset="-120"/>
              <a:ea typeface="微軟正黑體" panose="020B0604030504040204" pitchFamily="34" charset="-120"/>
            </a:endParaRPr>
          </a:p>
        </p:txBody>
      </p:sp>
      <p:sp>
        <p:nvSpPr>
          <p:cNvPr id="6" name="內容版面配置區 2">
            <a:extLst>
              <a:ext uri="{FF2B5EF4-FFF2-40B4-BE49-F238E27FC236}">
                <a16:creationId xmlns:a16="http://schemas.microsoft.com/office/drawing/2014/main" id="{EEEF8AE7-43D4-4510-AC9B-4E364214D88E}"/>
              </a:ext>
            </a:extLst>
          </p:cNvPr>
          <p:cNvSpPr txBox="1">
            <a:spLocks/>
          </p:cNvSpPr>
          <p:nvPr/>
        </p:nvSpPr>
        <p:spPr>
          <a:xfrm>
            <a:off x="6135687" y="2270830"/>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rPr>
              <a:t>太陽能事業部：</a:t>
            </a:r>
            <a:endParaRPr kumimoji="1"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a:lnSpc>
                <a:spcPct val="125000"/>
              </a:lnSpc>
              <a:buFont typeface="+mj-lt"/>
              <a:buAutoNum type="arabicPeriod"/>
            </a:pPr>
            <a:r>
              <a:rPr lang="de-DE" altLang="zh-TW" dirty="0">
                <a:latin typeface="微軟正黑體" panose="020B0604030504040204" pitchFamily="34" charset="-120"/>
                <a:ea typeface="微軟正黑體" panose="020B0604030504040204" pitchFamily="34" charset="-120"/>
                <a:cs typeface="Times New Roman" panose="02020603050405020304" pitchFamily="18" charset="0"/>
              </a:rPr>
              <a:t>Aleo Solar GmbH</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：太陽能模組製造</a:t>
            </a:r>
            <a:endParaRPr lang="de-DE"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a:lnSpc>
                <a:spcPct val="125000"/>
              </a:lnSpc>
              <a:buFont typeface="+mj-lt"/>
              <a:buAutoNum type="arabicPeriod"/>
            </a:pPr>
            <a:r>
              <a:rPr lang="de-DE" altLang="zh-TW" dirty="0">
                <a:latin typeface="微軟正黑體" panose="020B0604030504040204" pitchFamily="34" charset="-120"/>
                <a:ea typeface="微軟正黑體" panose="020B0604030504040204" pitchFamily="34" charset="-120"/>
                <a:cs typeface="Times New Roman" panose="02020603050405020304" pitchFamily="18" charset="0"/>
              </a:rPr>
              <a:t>SAS Sunrise Inc.</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：太陽能相關產業投資</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a:lnSpc>
                <a:spcPct val="125000"/>
              </a:lnSpc>
              <a:buFont typeface="+mj-lt"/>
              <a:buAutoNum type="arabicPeriod"/>
            </a:pPr>
            <a:r>
              <a:rPr lang="de-DE" altLang="zh-TW" dirty="0">
                <a:latin typeface="微軟正黑體" panose="020B0604030504040204" pitchFamily="34" charset="-120"/>
                <a:ea typeface="微軟正黑體" panose="020B0604030504040204" pitchFamily="34" charset="-120"/>
                <a:cs typeface="Times New Roman" panose="02020603050405020304" pitchFamily="18" charset="0"/>
              </a:rPr>
              <a:t>Silfab Srl</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：太陽能元件及系統</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 name="內容版面配置區 3">
            <a:extLst>
              <a:ext uri="{FF2B5EF4-FFF2-40B4-BE49-F238E27FC236}">
                <a16:creationId xmlns:a16="http://schemas.microsoft.com/office/drawing/2014/main" id="{121A9479-72F6-4173-AC28-E500BD96599A}"/>
              </a:ext>
            </a:extLst>
          </p:cNvPr>
          <p:cNvSpPr txBox="1">
            <a:spLocks/>
          </p:cNvSpPr>
          <p:nvPr/>
        </p:nvSpPr>
        <p:spPr>
          <a:xfrm>
            <a:off x="874713" y="2267284"/>
            <a:ext cx="534095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pPr>
            <a:r>
              <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rPr>
              <a:t>半導體事業部：</a:t>
            </a:r>
            <a:endParaRPr kumimoji="1"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a:lnSpc>
                <a:spcPct val="125000"/>
              </a:lnSpc>
              <a:buFont typeface="+mj-lt"/>
              <a:buAutoNum type="arabicPeriod"/>
            </a:pPr>
            <a:r>
              <a:rPr lang="zh-TW" altLang="en-US"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rPr>
              <a:t>環球晶：空白晶圓、元件製造</a:t>
            </a:r>
            <a:endParaRPr lang="en-US" altLang="zh-TW"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a:lnSpc>
                <a:spcPct val="125000"/>
              </a:lnSpc>
              <a:buFont typeface="+mj-lt"/>
              <a:buAutoNum type="arabicPeriod"/>
            </a:pPr>
            <a:r>
              <a:rPr lang="zh-TW" altLang="en-US"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rPr>
              <a:t>兆遠：光電晶圓及基板</a:t>
            </a:r>
            <a:endParaRPr lang="en-US" altLang="zh-TW"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a:lnSpc>
                <a:spcPct val="125000"/>
              </a:lnSpc>
              <a:buFont typeface="+mj-lt"/>
              <a:buAutoNum type="arabicPeriod"/>
            </a:pPr>
            <a:r>
              <a:rPr lang="zh-TW" altLang="en-US"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rPr>
              <a:t>朋程：電子零組件</a:t>
            </a:r>
            <a:endParaRPr lang="en-US" altLang="zh-TW"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a:lnSpc>
                <a:spcPct val="125000"/>
              </a:lnSpc>
              <a:buFont typeface="+mj-lt"/>
              <a:buAutoNum type="arabicPeriod"/>
            </a:pPr>
            <a:r>
              <a:rPr lang="zh-TW" altLang="en-US"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rPr>
              <a:t>宏捷科：砷化鎵晶片製造</a:t>
            </a:r>
            <a:endParaRPr lang="en-US" altLang="zh-TW"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a:lnSpc>
                <a:spcPct val="125000"/>
              </a:lnSpc>
              <a:buFont typeface="+mj-lt"/>
              <a:buAutoNum type="arabicPeriod"/>
            </a:pPr>
            <a:r>
              <a:rPr lang="zh-TW" altLang="en-US"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rPr>
              <a:t>台灣特品化學：半導體特氣及化學材料</a:t>
            </a:r>
            <a:endPar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endParaRPr>
          </a:p>
          <a:p>
            <a:pPr marL="914400" lvl="1" indent="-457200">
              <a:lnSpc>
                <a:spcPct val="125000"/>
              </a:lnSpc>
              <a:buFont typeface="+mj-lt"/>
              <a:buAutoNum type="arabicPeriod"/>
            </a:pPr>
            <a:r>
              <a:rPr lang="zh-TW" altLang="en-US" dirty="0">
                <a:latin typeface="微軟正黑體" panose="020B0604030504040204" pitchFamily="34" charset="-120"/>
                <a:ea typeface="微軟正黑體" panose="020B0604030504040204" pitchFamily="34" charset="-120"/>
              </a:rPr>
              <a:t>崑山中辰：半導體製造、銷售</a:t>
            </a:r>
          </a:p>
        </p:txBody>
      </p:sp>
      <p:sp>
        <p:nvSpPr>
          <p:cNvPr id="10" name="文字方塊 9">
            <a:extLst>
              <a:ext uri="{FF2B5EF4-FFF2-40B4-BE49-F238E27FC236}">
                <a16:creationId xmlns:a16="http://schemas.microsoft.com/office/drawing/2014/main" id="{6E786E91-EF03-493E-B4AE-709CBF92AD90}"/>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24416469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CD4B3775-0EEA-4C69-8EC9-8538AA53B8F2}"/>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7875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願景及展望－半導體事業部</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7137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7284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459A5E-36AE-4652-B088-3CEDF3B4FDF3}"/>
              </a:ext>
            </a:extLst>
          </p:cNvPr>
          <p:cNvSpPr/>
          <p:nvPr/>
        </p:nvSpPr>
        <p:spPr>
          <a:xfrm>
            <a:off x="856341" y="1480720"/>
            <a:ext cx="10306959" cy="4964244"/>
          </a:xfrm>
          <a:prstGeom prst="rect">
            <a:avLst/>
          </a:prstGeom>
        </p:spPr>
        <p:txBody>
          <a:bodyPr wrap="square">
            <a:spAutoFit/>
            <a:scene3d>
              <a:camera prst="orthographicFront"/>
              <a:lightRig rig="threePt" dir="t"/>
            </a:scene3d>
            <a:sp3d contourW="12700"/>
          </a:bodyPr>
          <a:lstStyle/>
          <a:p>
            <a:pPr marL="457200" indent="-457200">
              <a:lnSpc>
                <a:spcPct val="114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政府的紓困措施及疫苗施打可能會在已開發國家中刺激消費型產品增長，主因是被疫情的封城措 施所壓抑的購物欲望將因此爆發 </a:t>
            </a:r>
          </a:p>
          <a:p>
            <a:pPr marL="457200" indent="-457200">
              <a:lnSpc>
                <a:spcPct val="114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數位模式仍在發展初期。遠距工作</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學習、轉移至網路的行動模式和雲端服務會在疫情後持續發展 </a:t>
            </a:r>
          </a:p>
          <a:p>
            <a:pPr marL="457200" indent="-457200">
              <a:lnSpc>
                <a:spcPct val="114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5G –</a:t>
            </a:r>
            <a:r>
              <a:rPr lang="zh-TW" altLang="en-US" sz="2800" dirty="0">
                <a:latin typeface="微軟正黑體" panose="020B0604030504040204" pitchFamily="34" charset="-120"/>
                <a:ea typeface="微軟正黑體" panose="020B0604030504040204" pitchFamily="34" charset="-120"/>
              </a:rPr>
              <a:t>美中貿易摩擦和疫情對於全世界的</a:t>
            </a:r>
            <a:r>
              <a:rPr lang="en-US" altLang="zh-TW" sz="2800" dirty="0">
                <a:latin typeface="微軟正黑體" panose="020B0604030504040204" pitchFamily="34" charset="-120"/>
                <a:ea typeface="微軟正黑體" panose="020B0604030504040204" pitchFamily="34" charset="-120"/>
              </a:rPr>
              <a:t>5G</a:t>
            </a:r>
            <a:r>
              <a:rPr lang="zh-TW" altLang="en-US" sz="2800" dirty="0">
                <a:latin typeface="微軟正黑體" panose="020B0604030504040204" pitchFamily="34" charset="-120"/>
                <a:ea typeface="微軟正黑體" panose="020B0604030504040204" pitchFamily="34" charset="-120"/>
              </a:rPr>
              <a:t>發展產生衝擊，但預期</a:t>
            </a:r>
            <a:r>
              <a:rPr lang="en-US" altLang="zh-TW" sz="2800" dirty="0">
                <a:latin typeface="微軟正黑體" panose="020B0604030504040204" pitchFamily="34" charset="-120"/>
                <a:ea typeface="微軟正黑體" panose="020B0604030504040204" pitchFamily="34" charset="-120"/>
              </a:rPr>
              <a:t>2021</a:t>
            </a:r>
            <a:r>
              <a:rPr lang="zh-TW" altLang="en-US" sz="2800" dirty="0">
                <a:latin typeface="微軟正黑體" panose="020B0604030504040204" pitchFamily="34" charset="-120"/>
                <a:ea typeface="微軟正黑體" panose="020B0604030504040204" pitchFamily="34" charset="-120"/>
              </a:rPr>
              <a:t>年將加快</a:t>
            </a:r>
            <a:r>
              <a:rPr lang="en-US" altLang="zh-TW" sz="2800" dirty="0">
                <a:latin typeface="微軟正黑體" panose="020B0604030504040204" pitchFamily="34" charset="-120"/>
                <a:ea typeface="微軟正黑體" panose="020B0604030504040204" pitchFamily="34" charset="-120"/>
              </a:rPr>
              <a:t>5G</a:t>
            </a:r>
            <a:r>
              <a:rPr lang="zh-TW" altLang="en-US" sz="2800" dirty="0">
                <a:latin typeface="微軟正黑體" panose="020B0604030504040204" pitchFamily="34" charset="-120"/>
                <a:ea typeface="微軟正黑體" panose="020B0604030504040204" pitchFamily="34" charset="-120"/>
              </a:rPr>
              <a:t>佈建 </a:t>
            </a:r>
          </a:p>
          <a:p>
            <a:pPr marL="457200" indent="-457200">
              <a:lnSpc>
                <a:spcPct val="114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智慧型手機 </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具備正向發展動能，需求預期將於</a:t>
            </a:r>
            <a:r>
              <a:rPr lang="en-US" altLang="zh-TW" sz="2800" dirty="0">
                <a:latin typeface="微軟正黑體" panose="020B0604030504040204" pitchFamily="34" charset="-120"/>
                <a:ea typeface="微軟正黑體" panose="020B0604030504040204" pitchFamily="34" charset="-120"/>
              </a:rPr>
              <a:t>2021</a:t>
            </a:r>
            <a:r>
              <a:rPr lang="zh-TW" altLang="en-US" sz="2800" dirty="0">
                <a:latin typeface="微軟正黑體" panose="020B0604030504040204" pitchFamily="34" charset="-120"/>
                <a:ea typeface="微軟正黑體" panose="020B0604030504040204" pitchFamily="34" charset="-120"/>
              </a:rPr>
              <a:t>年回彈 </a:t>
            </a:r>
          </a:p>
          <a:p>
            <a:pPr marL="457200" indent="-457200">
              <a:lnSpc>
                <a:spcPct val="114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車用半導體市場 </a:t>
            </a:r>
            <a:r>
              <a:rPr lang="en-US" altLang="zh-TW" sz="2800" dirty="0">
                <a:latin typeface="微軟正黑體" panose="020B0604030504040204" pitchFamily="34" charset="-120"/>
                <a:ea typeface="微軟正黑體" panose="020B0604030504040204" pitchFamily="34" charset="-120"/>
              </a:rPr>
              <a:t>– </a:t>
            </a:r>
            <a:r>
              <a:rPr lang="zh-TW" altLang="en-US" sz="2800" dirty="0">
                <a:latin typeface="微軟正黑體" panose="020B0604030504040204" pitchFamily="34" charset="-120"/>
                <a:ea typeface="微軟正黑體" panose="020B0604030504040204" pitchFamily="34" charset="-120"/>
              </a:rPr>
              <a:t>每輛車內含的平均半導體價值預期將會增加，為</a:t>
            </a:r>
            <a:r>
              <a:rPr lang="en-US" altLang="zh-TW" sz="2800" dirty="0">
                <a:latin typeface="微軟正黑體" panose="020B0604030504040204" pitchFamily="34" charset="-120"/>
                <a:ea typeface="微軟正黑體" panose="020B0604030504040204" pitchFamily="34" charset="-120"/>
              </a:rPr>
              <a:t>2021</a:t>
            </a:r>
            <a:r>
              <a:rPr lang="zh-TW" altLang="en-US" sz="2800" dirty="0">
                <a:latin typeface="微軟正黑體" panose="020B0604030504040204" pitchFamily="34" charset="-120"/>
                <a:ea typeface="微軟正黑體" panose="020B0604030504040204" pitchFamily="34" charset="-120"/>
              </a:rPr>
              <a:t>年的復甦增添強勁動能 </a:t>
            </a:r>
          </a:p>
        </p:txBody>
      </p:sp>
      <p:sp>
        <p:nvSpPr>
          <p:cNvPr id="16" name="文字方塊 15">
            <a:extLst>
              <a:ext uri="{FF2B5EF4-FFF2-40B4-BE49-F238E27FC236}">
                <a16:creationId xmlns:a16="http://schemas.microsoft.com/office/drawing/2014/main" id="{1098A247-08B3-4F97-A828-1752636408AE}"/>
              </a:ext>
            </a:extLst>
          </p:cNvPr>
          <p:cNvSpPr txBox="1"/>
          <p:nvPr/>
        </p:nvSpPr>
        <p:spPr>
          <a:xfrm>
            <a:off x="6957060" y="6075632"/>
            <a:ext cx="4206240" cy="369332"/>
          </a:xfrm>
          <a:prstGeom prst="rect">
            <a:avLst/>
          </a:prstGeom>
          <a:noFill/>
        </p:spPr>
        <p:txBody>
          <a:bodyPr wrap="square" rtlCol="0">
            <a:spAutoFit/>
          </a:bodyPr>
          <a:lstStyle/>
          <a:p>
            <a:pPr algn="r"/>
            <a:r>
              <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rPr>
              <a:t>來源：中美晶</a:t>
            </a:r>
            <a:r>
              <a:rPr kumimoji="1" lang="en-US" altLang="zh-TW" dirty="0">
                <a:latin typeface="微軟正黑體" panose="020B0604030504040204" pitchFamily="34" charset="-120"/>
                <a:ea typeface="微軟正黑體" panose="020B0604030504040204" pitchFamily="34" charset="-120"/>
                <a:cs typeface="Times New Roman" panose="02020603050405020304" pitchFamily="18" charset="0"/>
              </a:rPr>
              <a:t>2021Q1</a:t>
            </a:r>
            <a:r>
              <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rPr>
              <a:t>法說會</a:t>
            </a:r>
          </a:p>
        </p:txBody>
      </p:sp>
    </p:spTree>
    <p:extLst>
      <p:ext uri="{BB962C8B-B14F-4D97-AF65-F5344CB8AC3E}">
        <p14:creationId xmlns:p14="http://schemas.microsoft.com/office/powerpoint/2010/main" val="14226828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61D17627-3B2A-4F91-A32A-81F6B30D6B6B}"/>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pic>
        <p:nvPicPr>
          <p:cNvPr id="8" name="圖片 7">
            <a:extLst>
              <a:ext uri="{FF2B5EF4-FFF2-40B4-BE49-F238E27FC236}">
                <a16:creationId xmlns:a16="http://schemas.microsoft.com/office/drawing/2014/main" id="{04D8DA1F-91D9-467A-826A-5FD61F46C728}"/>
              </a:ext>
            </a:extLst>
          </p:cNvPr>
          <p:cNvPicPr>
            <a:picLocks noChangeAspect="1"/>
          </p:cNvPicPr>
          <p:nvPr/>
        </p:nvPicPr>
        <p:blipFill rotWithShape="1">
          <a:blip r:embed="rId3"/>
          <a:srcRect t="51528"/>
          <a:stretch/>
        </p:blipFill>
        <p:spPr>
          <a:xfrm>
            <a:off x="874713" y="3899694"/>
            <a:ext cx="8017408" cy="2796830"/>
          </a:xfrm>
          <a:prstGeom prst="rect">
            <a:avLst/>
          </a:prstGeom>
        </p:spPr>
      </p:pic>
      <p:sp>
        <p:nvSpPr>
          <p:cNvPr id="9" name="文本框 8"/>
          <p:cNvSpPr txBox="1"/>
          <p:nvPr/>
        </p:nvSpPr>
        <p:spPr>
          <a:xfrm>
            <a:off x="874713" y="509623"/>
            <a:ext cx="7875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主要商品－中美晶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7137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7284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250B9CF6-8E76-4ACC-AB90-65F2FA3DDA5F}"/>
              </a:ext>
            </a:extLst>
          </p:cNvPr>
          <p:cNvPicPr>
            <a:picLocks noChangeAspect="1"/>
          </p:cNvPicPr>
          <p:nvPr/>
        </p:nvPicPr>
        <p:blipFill rotWithShape="1">
          <a:blip r:embed="rId3"/>
          <a:srcRect b="53750"/>
          <a:stretch/>
        </p:blipFill>
        <p:spPr>
          <a:xfrm>
            <a:off x="838200" y="1332684"/>
            <a:ext cx="8017408" cy="2668610"/>
          </a:xfrm>
          <a:prstGeom prst="rect">
            <a:avLst/>
          </a:prstGeom>
        </p:spPr>
      </p:pic>
      <p:sp>
        <p:nvSpPr>
          <p:cNvPr id="10" name="文字方塊 9">
            <a:extLst>
              <a:ext uri="{FF2B5EF4-FFF2-40B4-BE49-F238E27FC236}">
                <a16:creationId xmlns:a16="http://schemas.microsoft.com/office/drawing/2014/main" id="{C368E6D9-34D7-4626-A9EE-97F0FAE70583}"/>
              </a:ext>
            </a:extLst>
          </p:cNvPr>
          <p:cNvSpPr txBox="1"/>
          <p:nvPr/>
        </p:nvSpPr>
        <p:spPr>
          <a:xfrm>
            <a:off x="8928634" y="6327192"/>
            <a:ext cx="2900362" cy="369332"/>
          </a:xfrm>
          <a:prstGeom prst="rect">
            <a:avLst/>
          </a:prstGeom>
          <a:noFill/>
        </p:spPr>
        <p:txBody>
          <a:bodyPr wrap="square" rtlCol="0">
            <a:spAutoFit/>
          </a:bodyPr>
          <a:lstStyle/>
          <a:p>
            <a:r>
              <a:rPr kumimoji="1" lang="zh-TW" altLang="en-US" dirty="0">
                <a:latin typeface="微軟正黑體" panose="020B0604030504040204" pitchFamily="34" charset="-120"/>
                <a:ea typeface="微軟正黑體" panose="020B0604030504040204" pitchFamily="34" charset="-120"/>
              </a:rPr>
              <a:t>資料來源：中美晶官網</a:t>
            </a:r>
          </a:p>
        </p:txBody>
      </p:sp>
    </p:spTree>
    <p:extLst>
      <p:ext uri="{BB962C8B-B14F-4D97-AF65-F5344CB8AC3E}">
        <p14:creationId xmlns:p14="http://schemas.microsoft.com/office/powerpoint/2010/main" val="14074661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20E60BF0-4F0C-4A45-98AA-F810CEE9F1EB}"/>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7875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主要商品－環球晶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7137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7284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內容版面配置區 4">
            <a:extLst>
              <a:ext uri="{FF2B5EF4-FFF2-40B4-BE49-F238E27FC236}">
                <a16:creationId xmlns:a16="http://schemas.microsoft.com/office/drawing/2014/main" id="{95C409CD-5FAA-4467-BF8A-E7B6D42961F3}"/>
              </a:ext>
            </a:extLst>
          </p:cNvPr>
          <p:cNvPicPr>
            <a:picLocks noChangeAspect="1"/>
          </p:cNvPicPr>
          <p:nvPr/>
        </p:nvPicPr>
        <p:blipFill>
          <a:blip r:embed="rId3"/>
          <a:stretch>
            <a:fillRect/>
          </a:stretch>
        </p:blipFill>
        <p:spPr>
          <a:xfrm>
            <a:off x="856343" y="1535163"/>
            <a:ext cx="10060993" cy="4976695"/>
          </a:xfrm>
          <a:prstGeom prst="rect">
            <a:avLst/>
          </a:prstGeom>
        </p:spPr>
      </p:pic>
      <p:sp>
        <p:nvSpPr>
          <p:cNvPr id="10" name="文字方塊 9">
            <a:extLst>
              <a:ext uri="{FF2B5EF4-FFF2-40B4-BE49-F238E27FC236}">
                <a16:creationId xmlns:a16="http://schemas.microsoft.com/office/drawing/2014/main" id="{C368E6D9-34D7-4626-A9EE-97F0FAE70583}"/>
              </a:ext>
            </a:extLst>
          </p:cNvPr>
          <p:cNvSpPr txBox="1"/>
          <p:nvPr/>
        </p:nvSpPr>
        <p:spPr>
          <a:xfrm>
            <a:off x="8435295" y="6142526"/>
            <a:ext cx="2900362" cy="369332"/>
          </a:xfrm>
          <a:prstGeom prst="rect">
            <a:avLst/>
          </a:prstGeom>
          <a:noFill/>
        </p:spPr>
        <p:txBody>
          <a:bodyPr wrap="square" rtlCol="0">
            <a:spAutoFit/>
          </a:bodyPr>
          <a:lstStyle/>
          <a:p>
            <a:r>
              <a:rPr kumimoji="1" lang="zh-TW" altLang="en-US" dirty="0">
                <a:latin typeface="微軟正黑體" panose="020B0604030504040204" pitchFamily="34" charset="-120"/>
                <a:ea typeface="微軟正黑體" panose="020B0604030504040204" pitchFamily="34" charset="-120"/>
              </a:rPr>
              <a:t>資料來源：環球晶官網</a:t>
            </a:r>
          </a:p>
        </p:txBody>
      </p:sp>
    </p:spTree>
    <p:extLst>
      <p:ext uri="{BB962C8B-B14F-4D97-AF65-F5344CB8AC3E}">
        <p14:creationId xmlns:p14="http://schemas.microsoft.com/office/powerpoint/2010/main" val="276534158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92273" y="4283999"/>
            <a:ext cx="3807453" cy="830997"/>
          </a:xfrm>
          <a:prstGeom prst="rect">
            <a:avLst/>
          </a:prstGeom>
          <a:noFill/>
        </p:spPr>
        <p:txBody>
          <a:bodyPr wrap="none" rtlCol="0">
            <a:spAutoFit/>
            <a:scene3d>
              <a:camera prst="orthographicFront"/>
              <a:lightRig rig="threePt" dir="t"/>
            </a:scene3d>
            <a:sp3d contourW="12700"/>
          </a:bodyPr>
          <a:lstStyle/>
          <a:p>
            <a:pPr lvl="0" algn="ctr">
              <a:defRPr/>
            </a:pPr>
            <a:r>
              <a:rPr lang="en-US" altLang="zh-TW" sz="4800" b="1" dirty="0">
                <a:solidFill>
                  <a:schemeClr val="bg1"/>
                </a:solidFill>
                <a:latin typeface="微軟正黑體" panose="020B0604030504040204" pitchFamily="34" charset="-120"/>
                <a:ea typeface="微軟正黑體" panose="020B0604030504040204" pitchFamily="34" charset="-120"/>
              </a:rPr>
              <a:t>07/ </a:t>
            </a:r>
            <a:r>
              <a:rPr lang="zh-TW" altLang="en-US" sz="4800" b="1" dirty="0">
                <a:solidFill>
                  <a:schemeClr val="bg1"/>
                </a:solidFill>
                <a:latin typeface="微軟正黑體" panose="020B0604030504040204" pitchFamily="34" charset="-120"/>
                <a:ea typeface="微軟正黑體" panose="020B0604030504040204" pitchFamily="34" charset="-120"/>
              </a:rPr>
              <a:t>市場分析</a:t>
            </a:r>
            <a:endParaRPr lang="zh-CN"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3"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劉修志</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858896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發展有利因素－</a:t>
            </a:r>
            <a:r>
              <a:rPr lang="en-US" altLang="zh-TW" sz="4000" b="1" dirty="0" err="1">
                <a:latin typeface="微軟正黑體" panose="020B0604030504040204" pitchFamily="34" charset="-120"/>
                <a:ea typeface="微軟正黑體" panose="020B0604030504040204" pitchFamily="34" charset="-120"/>
                <a:cs typeface="经典综艺体简" panose="02010609000101010101" pitchFamily="49" charset="-122"/>
              </a:rPr>
              <a:t>Siltronic</a:t>
            </a:r>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收購案◆過程</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945581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93798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459A5E-36AE-4652-B088-3CEDF3B4FDF3}"/>
              </a:ext>
            </a:extLst>
          </p:cNvPr>
          <p:cNvSpPr/>
          <p:nvPr/>
        </p:nvSpPr>
        <p:spPr>
          <a:xfrm>
            <a:off x="856341" y="1480720"/>
            <a:ext cx="10306959" cy="1305870"/>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環球晶圓最終取得</a:t>
            </a:r>
            <a:r>
              <a:rPr lang="en-US" altLang="zh-TW" sz="2800" dirty="0">
                <a:latin typeface="微軟正黑體" panose="020B0604030504040204" pitchFamily="34" charset="-120"/>
                <a:ea typeface="微軟正黑體" panose="020B0604030504040204" pitchFamily="34" charset="-120"/>
              </a:rPr>
              <a:t>70.27%</a:t>
            </a:r>
            <a:r>
              <a:rPr lang="zh-TW" altLang="en-US" sz="2800" dirty="0">
                <a:latin typeface="微軟正黑體" panose="020B0604030504040204" pitchFamily="34" charset="-120"/>
                <a:ea typeface="微軟正黑體" panose="020B0604030504040204" pitchFamily="34" charset="-120"/>
              </a:rPr>
              <a:t>收購股權比例</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收購仍須取的主管機關核准，預計將於</a:t>
            </a:r>
            <a:r>
              <a:rPr lang="en-US" altLang="zh-TW" sz="2800" dirty="0">
                <a:latin typeface="微軟正黑體" panose="020B0604030504040204" pitchFamily="34" charset="-120"/>
                <a:ea typeface="微軟正黑體" panose="020B0604030504040204" pitchFamily="34" charset="-120"/>
              </a:rPr>
              <a:t>2021</a:t>
            </a:r>
            <a:r>
              <a:rPr lang="zh-TW" altLang="en-US" sz="2800" dirty="0">
                <a:latin typeface="微軟正黑體" panose="020B0604030504040204" pitchFamily="34" charset="-120"/>
                <a:ea typeface="微軟正黑體" panose="020B0604030504040204" pitchFamily="34" charset="-120"/>
              </a:rPr>
              <a:t>下半年完成</a:t>
            </a:r>
          </a:p>
        </p:txBody>
      </p:sp>
      <p:pic>
        <p:nvPicPr>
          <p:cNvPr id="7" name="圖片 6">
            <a:extLst>
              <a:ext uri="{FF2B5EF4-FFF2-40B4-BE49-F238E27FC236}">
                <a16:creationId xmlns:a16="http://schemas.microsoft.com/office/drawing/2014/main" id="{B8A0FE4C-FB71-4822-9FD8-2A7DCD8FD9F1}"/>
              </a:ext>
            </a:extLst>
          </p:cNvPr>
          <p:cNvPicPr>
            <a:picLocks noChangeAspect="1"/>
          </p:cNvPicPr>
          <p:nvPr/>
        </p:nvPicPr>
        <p:blipFill rotWithShape="1">
          <a:blip r:embed="rId3"/>
          <a:srcRect l="11405" t="28454" r="11271" b="21882"/>
          <a:stretch/>
        </p:blipFill>
        <p:spPr>
          <a:xfrm>
            <a:off x="856341" y="2786590"/>
            <a:ext cx="8599469" cy="3452117"/>
          </a:xfrm>
          <a:prstGeom prst="rect">
            <a:avLst/>
          </a:prstGeom>
        </p:spPr>
      </p:pic>
      <p:sp>
        <p:nvSpPr>
          <p:cNvPr id="16" name="文字方塊 15">
            <a:extLst>
              <a:ext uri="{FF2B5EF4-FFF2-40B4-BE49-F238E27FC236}">
                <a16:creationId xmlns:a16="http://schemas.microsoft.com/office/drawing/2014/main" id="{1098A247-08B3-4F97-A828-1752636408AE}"/>
              </a:ext>
            </a:extLst>
          </p:cNvPr>
          <p:cNvSpPr txBox="1"/>
          <p:nvPr/>
        </p:nvSpPr>
        <p:spPr>
          <a:xfrm>
            <a:off x="5382260" y="6327059"/>
            <a:ext cx="4206240" cy="369332"/>
          </a:xfrm>
          <a:prstGeom prst="rect">
            <a:avLst/>
          </a:prstGeom>
          <a:noFill/>
        </p:spPr>
        <p:txBody>
          <a:bodyPr wrap="square" rtlCol="0">
            <a:spAutoFit/>
          </a:bodyPr>
          <a:lstStyle/>
          <a:p>
            <a:pPr algn="r"/>
            <a:r>
              <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rPr>
              <a:t>圖片來源：環球晶</a:t>
            </a:r>
            <a:r>
              <a:rPr kumimoji="1" lang="en-US" altLang="zh-TW" dirty="0">
                <a:latin typeface="微軟正黑體" panose="020B0604030504040204" pitchFamily="34" charset="-120"/>
                <a:ea typeface="微軟正黑體" panose="020B0604030504040204" pitchFamily="34" charset="-120"/>
                <a:cs typeface="Times New Roman" panose="02020603050405020304" pitchFamily="18" charset="0"/>
              </a:rPr>
              <a:t>2021</a:t>
            </a:r>
            <a:r>
              <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rPr>
              <a:t>年</a:t>
            </a:r>
            <a:r>
              <a:rPr kumimoji="1" lang="en-US" altLang="zh-TW" dirty="0">
                <a:latin typeface="微軟正黑體" panose="020B0604030504040204" pitchFamily="34" charset="-120"/>
                <a:ea typeface="微軟正黑體" panose="020B0604030504040204" pitchFamily="34" charset="-120"/>
                <a:cs typeface="Times New Roman" panose="02020603050405020304" pitchFamily="18" charset="0"/>
              </a:rPr>
              <a:t>Q1</a:t>
            </a:r>
            <a:r>
              <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rPr>
              <a:t>法說會</a:t>
            </a:r>
          </a:p>
        </p:txBody>
      </p:sp>
      <p:sp>
        <p:nvSpPr>
          <p:cNvPr id="10" name="文字方塊 9">
            <a:extLst>
              <a:ext uri="{FF2B5EF4-FFF2-40B4-BE49-F238E27FC236}">
                <a16:creationId xmlns:a16="http://schemas.microsoft.com/office/drawing/2014/main" id="{77CDAC5C-F2C2-4A13-80C7-CC907B8686D0}"/>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15932828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3" y="1480720"/>
            <a:ext cx="10356850" cy="1305870"/>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dirty="0">
                <a:latin typeface="微軟正黑體" panose="020B0604030504040204" pitchFamily="34" charset="-120"/>
                <a:ea typeface="微軟正黑體" panose="020B0604030504040204" pitchFamily="34" charset="-120"/>
              </a:rPr>
              <a:t>太陽能發電設備：中電、茂迪</a:t>
            </a:r>
          </a:p>
          <a:p>
            <a:pPr>
              <a:lnSpc>
                <a:spcPct val="150000"/>
              </a:lnSpc>
            </a:pPr>
            <a:r>
              <a:rPr lang="zh-TW" altLang="en-US" sz="2800" dirty="0">
                <a:latin typeface="微軟正黑體" panose="020B0604030504040204" pitchFamily="34" charset="-120"/>
                <a:ea typeface="微軟正黑體" panose="020B0604030504040204" pitchFamily="34" charset="-120"/>
              </a:rPr>
              <a:t>晶圓封測：日月光、矽品</a:t>
            </a:r>
          </a:p>
        </p:txBody>
      </p:sp>
      <p:sp>
        <p:nvSpPr>
          <p:cNvPr id="9" name="文本框 8"/>
          <p:cNvSpPr txBox="1"/>
          <p:nvPr/>
        </p:nvSpPr>
        <p:spPr>
          <a:xfrm>
            <a:off x="874713" y="509623"/>
            <a:ext cx="406577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產業關聯－下游</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表格 4">
            <a:extLst>
              <a:ext uri="{FF2B5EF4-FFF2-40B4-BE49-F238E27FC236}">
                <a16:creationId xmlns:a16="http://schemas.microsoft.com/office/drawing/2014/main" id="{51744BA2-FC06-431C-9657-885118520DC2}"/>
              </a:ext>
            </a:extLst>
          </p:cNvPr>
          <p:cNvGraphicFramePr>
            <a:graphicFrameLocks noGrp="1"/>
          </p:cNvGraphicFramePr>
          <p:nvPr>
            <p:extLst>
              <p:ext uri="{D42A27DB-BD31-4B8C-83A1-F6EECF244321}">
                <p14:modId xmlns:p14="http://schemas.microsoft.com/office/powerpoint/2010/main" val="2743484476"/>
              </p:ext>
            </p:extLst>
          </p:nvPr>
        </p:nvGraphicFramePr>
        <p:xfrm>
          <a:off x="874713" y="3269144"/>
          <a:ext cx="6047476" cy="2640336"/>
        </p:xfrm>
        <a:graphic>
          <a:graphicData uri="http://schemas.openxmlformats.org/drawingml/2006/table">
            <a:tbl>
              <a:tblPr firstRow="1" bandRow="1">
                <a:tableStyleId>{5C22544A-7EE6-4342-B048-85BDC9FD1C3A}</a:tableStyleId>
              </a:tblPr>
              <a:tblGrid>
                <a:gridCol w="3023738">
                  <a:extLst>
                    <a:ext uri="{9D8B030D-6E8A-4147-A177-3AD203B41FA5}">
                      <a16:colId xmlns:a16="http://schemas.microsoft.com/office/drawing/2014/main" val="1667253044"/>
                    </a:ext>
                  </a:extLst>
                </a:gridCol>
                <a:gridCol w="3023738">
                  <a:extLst>
                    <a:ext uri="{9D8B030D-6E8A-4147-A177-3AD203B41FA5}">
                      <a16:colId xmlns:a16="http://schemas.microsoft.com/office/drawing/2014/main" val="46833611"/>
                    </a:ext>
                  </a:extLst>
                </a:gridCol>
              </a:tblGrid>
              <a:tr h="806546">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產業別</a:t>
                      </a:r>
                    </a:p>
                  </a:txBody>
                  <a:tcPr/>
                </a:tc>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下游</a:t>
                      </a:r>
                    </a:p>
                  </a:txBody>
                  <a:tcPr/>
                </a:tc>
                <a:extLst>
                  <a:ext uri="{0D108BD9-81ED-4DB2-BD59-A6C34878D82A}">
                    <a16:rowId xmlns:a16="http://schemas.microsoft.com/office/drawing/2014/main" val="4287115727"/>
                  </a:ext>
                </a:extLst>
              </a:tr>
              <a:tr h="805218">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晶圓產業</a:t>
                      </a:r>
                    </a:p>
                  </a:txBody>
                  <a:tcPr/>
                </a:tc>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封測</a:t>
                      </a:r>
                    </a:p>
                  </a:txBody>
                  <a:tcPr/>
                </a:tc>
                <a:extLst>
                  <a:ext uri="{0D108BD9-81ED-4DB2-BD59-A6C34878D82A}">
                    <a16:rowId xmlns:a16="http://schemas.microsoft.com/office/drawing/2014/main" val="1774702725"/>
                  </a:ext>
                </a:extLst>
              </a:tr>
              <a:tr h="1028572">
                <a:tc>
                  <a:txBody>
                    <a:bodyPr/>
                    <a:lstStyle/>
                    <a:p>
                      <a:pPr algn="ctr">
                        <a:lnSpc>
                          <a:spcPct val="150000"/>
                        </a:lnSpc>
                      </a:pPr>
                      <a:r>
                        <a:rPr lang="zh-TW" altLang="en-US" sz="2800" dirty="0">
                          <a:latin typeface="微軟正黑體" panose="020B0604030504040204" pitchFamily="34" charset="-120"/>
                          <a:ea typeface="微軟正黑體" panose="020B0604030504040204" pitchFamily="34" charset="-120"/>
                        </a:rPr>
                        <a:t>太陽能產業</a:t>
                      </a:r>
                    </a:p>
                  </a:txBody>
                  <a:tcPr/>
                </a:tc>
                <a:tc>
                  <a:txBody>
                    <a:bodyPr/>
                    <a:lstStyle/>
                    <a:p>
                      <a:pPr algn="ctr">
                        <a:lnSpc>
                          <a:spcPct val="100000"/>
                        </a:lnSpc>
                      </a:pPr>
                      <a:r>
                        <a:rPr lang="zh-TW" altLang="en-US" sz="2800" dirty="0">
                          <a:latin typeface="微軟正黑體" panose="020B0604030504040204" pitchFamily="34" charset="-120"/>
                          <a:ea typeface="微軟正黑體" panose="020B0604030504040204" pitchFamily="34" charset="-120"/>
                        </a:rPr>
                        <a:t>太陽能發電設備／電廠設備</a:t>
                      </a:r>
                      <a:endParaRPr lang="en-US" altLang="zh-TW" sz="28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445542016"/>
                  </a:ext>
                </a:extLst>
              </a:tr>
            </a:tbl>
          </a:graphicData>
        </a:graphic>
      </p:graphicFrame>
      <p:sp>
        <p:nvSpPr>
          <p:cNvPr id="7" name="文字方塊 6">
            <a:extLst>
              <a:ext uri="{FF2B5EF4-FFF2-40B4-BE49-F238E27FC236}">
                <a16:creationId xmlns:a16="http://schemas.microsoft.com/office/drawing/2014/main" id="{F3BCB0C9-58C2-48D1-8451-50F6D336332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17088766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E55E1A9B-A5BA-4E92-88FD-5AAD2A999C5D}"/>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發展有利因素－</a:t>
            </a:r>
            <a:r>
              <a:rPr lang="en-US" altLang="zh-TW" sz="4000" b="1" dirty="0" err="1">
                <a:latin typeface="微軟正黑體" panose="020B0604030504040204" pitchFamily="34" charset="-120"/>
                <a:ea typeface="微軟正黑體" panose="020B0604030504040204" pitchFamily="34" charset="-120"/>
                <a:cs typeface="经典综艺体简" panose="02010609000101010101" pitchFamily="49" charset="-122"/>
              </a:rPr>
              <a:t>Siltronic</a:t>
            </a:r>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收購案◆效益</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945581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93798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1098A247-08B3-4F97-A828-1752636408AE}"/>
              </a:ext>
            </a:extLst>
          </p:cNvPr>
          <p:cNvSpPr txBox="1"/>
          <p:nvPr/>
        </p:nvSpPr>
        <p:spPr>
          <a:xfrm>
            <a:off x="-469900" y="6235446"/>
            <a:ext cx="5905500" cy="646331"/>
          </a:xfrm>
          <a:prstGeom prst="rect">
            <a:avLst/>
          </a:prstGeom>
          <a:noFill/>
        </p:spPr>
        <p:txBody>
          <a:bodyPr wrap="square" rtlCol="0">
            <a:spAutoFit/>
          </a:bodyPr>
          <a:lstStyle/>
          <a:p>
            <a:pPr algn="r"/>
            <a:r>
              <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rPr>
              <a:t>資料來源：工商時報，涂志豪，</a:t>
            </a:r>
            <a:r>
              <a:rPr kumimoji="1" lang="en-US" altLang="zh-TW" dirty="0">
                <a:latin typeface="微軟正黑體" panose="020B0604030504040204" pitchFamily="34" charset="-120"/>
                <a:ea typeface="微軟正黑體" panose="020B0604030504040204" pitchFamily="34" charset="-120"/>
                <a:cs typeface="Times New Roman" panose="02020603050405020304" pitchFamily="18" charset="0"/>
              </a:rPr>
              <a:t>2021/1/23</a:t>
            </a:r>
          </a:p>
          <a:p>
            <a:pPr algn="r"/>
            <a:endPar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endParaRPr>
          </a:p>
        </p:txBody>
      </p:sp>
      <p:pic>
        <p:nvPicPr>
          <p:cNvPr id="8" name="內容版面配置區 4">
            <a:extLst>
              <a:ext uri="{FF2B5EF4-FFF2-40B4-BE49-F238E27FC236}">
                <a16:creationId xmlns:a16="http://schemas.microsoft.com/office/drawing/2014/main" id="{4A739F08-3F4F-410B-9C96-4C5F0C2939DB}"/>
              </a:ext>
            </a:extLst>
          </p:cNvPr>
          <p:cNvPicPr>
            <a:picLocks noChangeAspect="1"/>
          </p:cNvPicPr>
          <p:nvPr/>
        </p:nvPicPr>
        <p:blipFill rotWithShape="1">
          <a:blip r:embed="rId3"/>
          <a:srcRect l="6092" t="32830" r="29205" b="19579"/>
          <a:stretch/>
        </p:blipFill>
        <p:spPr>
          <a:xfrm>
            <a:off x="856342" y="1558807"/>
            <a:ext cx="10173747" cy="4676889"/>
          </a:xfrm>
          <a:prstGeom prst="rect">
            <a:avLst/>
          </a:prstGeom>
        </p:spPr>
      </p:pic>
    </p:spTree>
    <p:extLst>
      <p:ext uri="{BB962C8B-B14F-4D97-AF65-F5344CB8AC3E}">
        <p14:creationId xmlns:p14="http://schemas.microsoft.com/office/powerpoint/2010/main" val="21054835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發展有利因素－</a:t>
            </a:r>
            <a:r>
              <a:rPr lang="en-US" altLang="zh-TW" sz="4000" b="1" dirty="0" err="1">
                <a:latin typeface="微軟正黑體" panose="020B0604030504040204" pitchFamily="34" charset="-120"/>
                <a:ea typeface="微軟正黑體" panose="020B0604030504040204" pitchFamily="34" charset="-120"/>
                <a:cs typeface="经典综艺体简" panose="02010609000101010101" pitchFamily="49" charset="-122"/>
              </a:rPr>
              <a:t>Siltronic</a:t>
            </a:r>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收購案◆市佔</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945581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93798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內容版面配置區 3">
            <a:extLst>
              <a:ext uri="{FF2B5EF4-FFF2-40B4-BE49-F238E27FC236}">
                <a16:creationId xmlns:a16="http://schemas.microsoft.com/office/drawing/2014/main" id="{8C691E62-3E79-4258-8D3F-2AE3A4426FFE}"/>
              </a:ext>
            </a:extLst>
          </p:cNvPr>
          <p:cNvGraphicFramePr>
            <a:graphicFrameLocks/>
          </p:cNvGraphicFramePr>
          <p:nvPr>
            <p:extLst>
              <p:ext uri="{D42A27DB-BD31-4B8C-83A1-F6EECF244321}">
                <p14:modId xmlns:p14="http://schemas.microsoft.com/office/powerpoint/2010/main" val="139173855"/>
              </p:ext>
            </p:extLst>
          </p:nvPr>
        </p:nvGraphicFramePr>
        <p:xfrm>
          <a:off x="6096000" y="1483403"/>
          <a:ext cx="5221287" cy="4994275"/>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9">
            <a:extLst>
              <a:ext uri="{FF2B5EF4-FFF2-40B4-BE49-F238E27FC236}">
                <a16:creationId xmlns:a16="http://schemas.microsoft.com/office/drawing/2014/main" id="{200C89B0-87AE-4BD8-87AB-941F01FDC91D}"/>
              </a:ext>
            </a:extLst>
          </p:cNvPr>
          <p:cNvSpPr/>
          <p:nvPr/>
        </p:nvSpPr>
        <p:spPr>
          <a:xfrm>
            <a:off x="874713" y="1483403"/>
            <a:ext cx="5067300" cy="3891193"/>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在併購</a:t>
            </a:r>
            <a:r>
              <a:rPr lang="en-US" altLang="zh-TW" sz="2800" dirty="0" err="1">
                <a:latin typeface="微軟正黑體" panose="020B0604030504040204" pitchFamily="34" charset="-120"/>
                <a:ea typeface="微軟正黑體" panose="020B0604030504040204" pitchFamily="34" charset="-120"/>
              </a:rPr>
              <a:t>Siltronic</a:t>
            </a:r>
            <a:r>
              <a:rPr lang="en-US" altLang="zh-TW" sz="2800" dirty="0">
                <a:latin typeface="微軟正黑體" panose="020B0604030504040204" pitchFamily="34" charset="-120"/>
                <a:ea typeface="微軟正黑體" panose="020B0604030504040204" pitchFamily="34" charset="-120"/>
              </a:rPr>
              <a:t> AG</a:t>
            </a:r>
            <a:r>
              <a:rPr lang="zh-TW" altLang="en-US" sz="2800" dirty="0">
                <a:latin typeface="微軟正黑體" panose="020B0604030504040204" pitchFamily="34" charset="-120"/>
                <a:ea typeface="微軟正黑體" panose="020B0604030504040204" pitchFamily="34" charset="-120"/>
              </a:rPr>
              <a:t>之後，中美晶旗下子公司環球晶變成全球空白晶圓市佔率第二。</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併購之前：</a:t>
            </a:r>
            <a:br>
              <a:rPr lang="en-US" altLang="zh-TW" sz="2800" dirty="0">
                <a:latin typeface="微軟正黑體" panose="020B0604030504040204" pitchFamily="34" charset="-120"/>
                <a:ea typeface="微軟正黑體" panose="020B0604030504040204" pitchFamily="34" charset="-120"/>
              </a:rPr>
            </a:br>
            <a:r>
              <a:rPr lang="zh-TW" altLang="en-US" sz="2800" dirty="0">
                <a:latin typeface="微軟正黑體" panose="020B0604030504040204" pitchFamily="34" charset="-120"/>
                <a:ea typeface="微軟正黑體" panose="020B0604030504040204" pitchFamily="34" charset="-120"/>
              </a:rPr>
              <a:t>中美晶 </a:t>
            </a:r>
            <a:r>
              <a:rPr lang="en-US" altLang="zh-TW" sz="2800" dirty="0">
                <a:latin typeface="微軟正黑體" panose="020B0604030504040204" pitchFamily="34" charset="-120"/>
                <a:ea typeface="微軟正黑體" panose="020B0604030504040204" pitchFamily="34" charset="-120"/>
              </a:rPr>
              <a:t>17%</a:t>
            </a:r>
            <a:r>
              <a:rPr lang="zh-TW" altLang="en-US" sz="2800" dirty="0">
                <a:latin typeface="微軟正黑體" panose="020B0604030504040204" pitchFamily="34" charset="-120"/>
                <a:ea typeface="微軟正黑體" panose="020B0604030504040204" pitchFamily="34" charset="-120"/>
              </a:rPr>
              <a:t>（原第三）</a:t>
            </a:r>
            <a:br>
              <a:rPr lang="en-US" altLang="zh-TW" sz="2800" dirty="0">
                <a:latin typeface="微軟正黑體" panose="020B0604030504040204" pitchFamily="34" charset="-120"/>
                <a:ea typeface="微軟正黑體" panose="020B0604030504040204" pitchFamily="34" charset="-120"/>
              </a:rPr>
            </a:br>
            <a:r>
              <a:rPr lang="en-US" altLang="zh-TW" sz="2800" dirty="0" err="1">
                <a:latin typeface="微軟正黑體" panose="020B0604030504040204" pitchFamily="34" charset="-120"/>
                <a:ea typeface="微軟正黑體" panose="020B0604030504040204" pitchFamily="34" charset="-120"/>
              </a:rPr>
              <a:t>Siltronic</a:t>
            </a:r>
            <a:r>
              <a:rPr lang="en-US" altLang="zh-TW" sz="2800" dirty="0">
                <a:latin typeface="微軟正黑體" panose="020B0604030504040204" pitchFamily="34" charset="-120"/>
                <a:ea typeface="微軟正黑體" panose="020B0604030504040204" pitchFamily="34" charset="-120"/>
              </a:rPr>
              <a:t> AG 13%</a:t>
            </a:r>
            <a:r>
              <a:rPr lang="zh-TW" altLang="en-US" sz="2800" dirty="0">
                <a:latin typeface="微軟正黑體" panose="020B0604030504040204" pitchFamily="34" charset="-120"/>
                <a:ea typeface="微軟正黑體" panose="020B0604030504040204" pitchFamily="34" charset="-120"/>
              </a:rPr>
              <a:t>（原第四）</a:t>
            </a:r>
            <a:endParaRPr lang="en-US" altLang="zh-TW" sz="2800" dirty="0">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9F52F419-3E84-4863-B8C4-75562666B0F3}"/>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13799007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D1619251-DC7E-488B-A67E-3AA935333081}"/>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發展有利因素－矽晶圓需求強勢</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81915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82114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00C89B0-87AE-4BD8-87AB-941F01FDC91D}"/>
              </a:ext>
            </a:extLst>
          </p:cNvPr>
          <p:cNvSpPr/>
          <p:nvPr/>
        </p:nvSpPr>
        <p:spPr>
          <a:xfrm>
            <a:off x="874713" y="1483403"/>
            <a:ext cx="4062073" cy="4887620"/>
          </a:xfrm>
          <a:prstGeom prst="rect">
            <a:avLst/>
          </a:prstGeom>
        </p:spPr>
        <p:txBody>
          <a:bodyPr wrap="square">
            <a:spAutoFit/>
            <a:scene3d>
              <a:camera prst="orthographicFront"/>
              <a:lightRig rig="threePt" dir="t"/>
            </a:scene3d>
            <a:sp3d contourW="12700"/>
          </a:bodyPr>
          <a:lstStyle/>
          <a:p>
            <a:pPr>
              <a:lnSpc>
                <a:spcPct val="125000"/>
              </a:lnSpc>
            </a:pPr>
            <a:r>
              <a:rPr lang="zh-TW" altLang="en-US" sz="2800" dirty="0">
                <a:latin typeface="微軟正黑體" panose="020B0604030504040204" pitchFamily="34" charset="-120"/>
                <a:ea typeface="微軟正黑體" panose="020B0604030504040204" pitchFamily="34" charset="-120"/>
              </a:rPr>
              <a:t>各地區半導體產能皆有上升的趨勢，可以預估之後空白晶圓的需求會繼續成長，而在快速成長的中國地區亦有佈局昆山中辰，而中美晶集團每年持續成長的產能被看好可以因應未來的產業趨勢。</a:t>
            </a:r>
          </a:p>
        </p:txBody>
      </p:sp>
      <p:pic>
        <p:nvPicPr>
          <p:cNvPr id="13" name="圖片 12">
            <a:extLst>
              <a:ext uri="{FF2B5EF4-FFF2-40B4-BE49-F238E27FC236}">
                <a16:creationId xmlns:a16="http://schemas.microsoft.com/office/drawing/2014/main" id="{371232DC-E3AE-44CA-9F15-9382CB5534A3}"/>
              </a:ext>
            </a:extLst>
          </p:cNvPr>
          <p:cNvPicPr>
            <a:picLocks noChangeAspect="1"/>
          </p:cNvPicPr>
          <p:nvPr/>
        </p:nvPicPr>
        <p:blipFill>
          <a:blip r:embed="rId3"/>
          <a:srcRect/>
          <a:stretch/>
        </p:blipFill>
        <p:spPr>
          <a:xfrm>
            <a:off x="4962071" y="2991699"/>
            <a:ext cx="6509427" cy="3265024"/>
          </a:xfrm>
          <a:prstGeom prst="rect">
            <a:avLst/>
          </a:prstGeom>
        </p:spPr>
      </p:pic>
    </p:spTree>
    <p:extLst>
      <p:ext uri="{BB962C8B-B14F-4D97-AF65-F5344CB8AC3E}">
        <p14:creationId xmlns:p14="http://schemas.microsoft.com/office/powerpoint/2010/main" val="26641009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發展有利因素－矽晶圓需求強勢</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81915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82114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 name="Picture 2" descr="圖三 : 世界半導體出貨量（單月，單位：百萬美元）?（source：WSTS、CTMES整理）">
            <a:extLst>
              <a:ext uri="{FF2B5EF4-FFF2-40B4-BE49-F238E27FC236}">
                <a16:creationId xmlns:a16="http://schemas.microsoft.com/office/drawing/2014/main" id="{F6110326-35AA-41D4-9842-59E63837A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700" y="1914120"/>
            <a:ext cx="4942168" cy="40661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圖二 : 世界半導體出貨量（3個月移動平均值；單位：千美元）?（source：SIA；CTMES整理）">
            <a:extLst>
              <a:ext uri="{FF2B5EF4-FFF2-40B4-BE49-F238E27FC236}">
                <a16:creationId xmlns:a16="http://schemas.microsoft.com/office/drawing/2014/main" id="{A406AE82-6C51-4A0B-BB27-0F5A00D9C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909" y="2376791"/>
            <a:ext cx="5520391" cy="3603461"/>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3">
            <a:extLst>
              <a:ext uri="{FF2B5EF4-FFF2-40B4-BE49-F238E27FC236}">
                <a16:creationId xmlns:a16="http://schemas.microsoft.com/office/drawing/2014/main" id="{75A8B461-D278-421E-B122-64DD61A41417}"/>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22782942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發展有利因素－歐盟自製半導體</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81915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82114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00C89B0-87AE-4BD8-87AB-941F01FDC91D}"/>
              </a:ext>
            </a:extLst>
          </p:cNvPr>
          <p:cNvSpPr/>
          <p:nvPr/>
        </p:nvSpPr>
        <p:spPr>
          <a:xfrm>
            <a:off x="874713" y="1483403"/>
            <a:ext cx="6427787" cy="4887620"/>
          </a:xfrm>
          <a:prstGeom prst="rect">
            <a:avLst/>
          </a:prstGeom>
        </p:spPr>
        <p:txBody>
          <a:bodyPr wrap="square">
            <a:spAutoFit/>
            <a:scene3d>
              <a:camera prst="orthographicFront"/>
              <a:lightRig rig="threePt" dir="t"/>
            </a:scene3d>
            <a:sp3d contourW="12700"/>
          </a:bodyPr>
          <a:lstStyle/>
          <a:p>
            <a:pPr marL="457200" indent="-457200">
              <a:lnSpc>
                <a:spcPct val="125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Thomson Reuters </a:t>
            </a:r>
            <a:r>
              <a:rPr lang="zh-TW" altLang="en-US" sz="2800" dirty="0">
                <a:latin typeface="微軟正黑體" panose="020B0604030504040204" pitchFamily="34" charset="-120"/>
                <a:ea typeface="微軟正黑體" panose="020B0604030504040204" pitchFamily="34" charset="-120"/>
              </a:rPr>
              <a:t>報導，德國總理梅克爾表示，對汽車生產大國來說，無力生產核心元件不是好事。她說，如果歐洲喪失製造連網設備晶片的能力，就會陷入非常依賴亞洲的處境。</a:t>
            </a:r>
          </a:p>
          <a:p>
            <a:pPr marL="457200" indent="-457200">
              <a:lnSpc>
                <a:spcPct val="125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身為上游的空白晶圓廠商，中美晶剛併購完德國</a:t>
            </a:r>
            <a:r>
              <a:rPr lang="en-US" altLang="zh-TW" sz="2800" dirty="0" err="1">
                <a:latin typeface="微軟正黑體" panose="020B0604030504040204" pitchFamily="34" charset="-120"/>
                <a:ea typeface="微軟正黑體" panose="020B0604030504040204" pitchFamily="34" charset="-120"/>
              </a:rPr>
              <a:t>Siltronic</a:t>
            </a:r>
            <a:r>
              <a:rPr lang="en-US" altLang="zh-TW" sz="2800" dirty="0">
                <a:latin typeface="微軟正黑體" panose="020B0604030504040204" pitchFamily="34" charset="-120"/>
                <a:ea typeface="微軟正黑體" panose="020B0604030504040204" pitchFamily="34" charset="-120"/>
              </a:rPr>
              <a:t> AG</a:t>
            </a:r>
            <a:r>
              <a:rPr lang="zh-TW" altLang="en-US" sz="2800" dirty="0">
                <a:latin typeface="微軟正黑體" panose="020B0604030504040204" pitchFamily="34" charset="-120"/>
                <a:ea typeface="微軟正黑體" panose="020B0604030504040204" pitchFamily="34" charset="-120"/>
              </a:rPr>
              <a:t>，對亟欲發展的德國政府而言可能就是最好的合作對象。</a:t>
            </a:r>
          </a:p>
        </p:txBody>
      </p:sp>
      <p:pic>
        <p:nvPicPr>
          <p:cNvPr id="7" name="圖片 6">
            <a:extLst>
              <a:ext uri="{FF2B5EF4-FFF2-40B4-BE49-F238E27FC236}">
                <a16:creationId xmlns:a16="http://schemas.microsoft.com/office/drawing/2014/main" id="{1CC570AF-A25D-419C-887A-31DC1978883E}"/>
              </a:ext>
            </a:extLst>
          </p:cNvPr>
          <p:cNvPicPr>
            <a:picLocks noChangeAspect="1"/>
          </p:cNvPicPr>
          <p:nvPr/>
        </p:nvPicPr>
        <p:blipFill rotWithShape="1">
          <a:blip r:embed="rId3"/>
          <a:srcRect l="31963" t="10062" r="32728" b="32647"/>
          <a:stretch/>
        </p:blipFill>
        <p:spPr>
          <a:xfrm>
            <a:off x="7429500" y="1483403"/>
            <a:ext cx="4001427" cy="4282227"/>
          </a:xfrm>
          <a:prstGeom prst="rect">
            <a:avLst/>
          </a:prstGeom>
        </p:spPr>
      </p:pic>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037EA5F6-9755-48D4-8A63-EFF8170C33F2}"/>
              </a:ext>
            </a:extLst>
          </p:cNvPr>
          <p:cNvSpPr txBox="1"/>
          <p:nvPr/>
        </p:nvSpPr>
        <p:spPr>
          <a:xfrm>
            <a:off x="6069806" y="6106101"/>
            <a:ext cx="5459274" cy="369332"/>
          </a:xfrm>
          <a:prstGeom prst="rect">
            <a:avLst/>
          </a:prstGeom>
          <a:noFill/>
        </p:spPr>
        <p:txBody>
          <a:bodyPr wrap="square" rtlCol="0">
            <a:spAutoFit/>
          </a:bodyPr>
          <a:lstStyle/>
          <a:p>
            <a:pPr algn="r"/>
            <a:r>
              <a:rPr kumimoji="1" lang="en-US" altLang="zh-TW" dirty="0" err="1">
                <a:latin typeface="微軟正黑體" panose="020B0604030504040204" pitchFamily="34" charset="-120"/>
                <a:ea typeface="微軟正黑體" panose="020B0604030504040204" pitchFamily="34" charset="-120"/>
                <a:cs typeface="Times New Roman" panose="02020603050405020304" pitchFamily="18" charset="0"/>
              </a:rPr>
              <a:t>Siltronic</a:t>
            </a:r>
            <a:r>
              <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rPr>
              <a:t> 在歐洲分佈◆圖片來源：</a:t>
            </a:r>
            <a:r>
              <a:rPr kumimoji="1" lang="en-US" altLang="zh-TW" dirty="0" err="1">
                <a:latin typeface="微軟正黑體" panose="020B0604030504040204" pitchFamily="34" charset="-120"/>
                <a:ea typeface="微軟正黑體" panose="020B0604030504040204" pitchFamily="34" charset="-120"/>
                <a:cs typeface="Times New Roman" panose="02020603050405020304" pitchFamily="18" charset="0"/>
              </a:rPr>
              <a:t>Siltronic</a:t>
            </a:r>
            <a:r>
              <a:rPr kumimoji="1" lang="zh-TW" altLang="en-US" dirty="0">
                <a:latin typeface="微軟正黑體" panose="020B0604030504040204" pitchFamily="34" charset="-120"/>
                <a:ea typeface="微軟正黑體" panose="020B0604030504040204" pitchFamily="34" charset="-120"/>
                <a:cs typeface="Times New Roman" panose="02020603050405020304" pitchFamily="18" charset="0"/>
              </a:rPr>
              <a:t>官網</a:t>
            </a:r>
          </a:p>
        </p:txBody>
      </p:sp>
    </p:spTree>
    <p:extLst>
      <p:ext uri="{BB962C8B-B14F-4D97-AF65-F5344CB8AC3E}">
        <p14:creationId xmlns:p14="http://schemas.microsoft.com/office/powerpoint/2010/main" val="27407396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發展不利因素－矽材料的極限</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81915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82114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200C89B0-87AE-4BD8-87AB-941F01FDC91D}"/>
              </a:ext>
            </a:extLst>
          </p:cNvPr>
          <p:cNvSpPr/>
          <p:nvPr/>
        </p:nvSpPr>
        <p:spPr>
          <a:xfrm>
            <a:off x="874713" y="1483403"/>
            <a:ext cx="4471987" cy="4664226"/>
          </a:xfrm>
          <a:prstGeom prst="rect">
            <a:avLst/>
          </a:prstGeom>
        </p:spPr>
        <p:txBody>
          <a:bodyPr wrap="square">
            <a:spAutoFit/>
            <a:scene3d>
              <a:camera prst="orthographicFront"/>
              <a:lightRig rig="threePt" dir="t"/>
            </a:scene3d>
            <a:sp3d contourW="12700"/>
          </a:bodyPr>
          <a:lstStyle/>
          <a:p>
            <a:pPr marL="457200" indent="-457200">
              <a:lnSpc>
                <a:spcPct val="1250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矽現在靠著其穩定且高度發展的優勢，再半導體產業之中佔有一席，但是，因應其具有的材料物理特性，先進製程的公司有可能在未來研發出其他材料為基體的設計時，減少對矽晶圓的訂單。</a:t>
            </a:r>
          </a:p>
          <a:p>
            <a:pPr marL="457200" indent="-457200">
              <a:lnSpc>
                <a:spcPct val="125000"/>
              </a:lnSpc>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跟其他廠商合作或是降低對環球晶的依賴便是中美晶之後需要思考的課題。</a:t>
            </a:r>
          </a:p>
        </p:txBody>
      </p: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8" name="文字方塊 7">
            <a:extLst>
              <a:ext uri="{FF2B5EF4-FFF2-40B4-BE49-F238E27FC236}">
                <a16:creationId xmlns:a16="http://schemas.microsoft.com/office/drawing/2014/main" id="{037EA5F6-9755-48D4-8A63-EFF8170C33F2}"/>
              </a:ext>
            </a:extLst>
          </p:cNvPr>
          <p:cNvSpPr txBox="1"/>
          <p:nvPr/>
        </p:nvSpPr>
        <p:spPr>
          <a:xfrm>
            <a:off x="5359400" y="4537747"/>
            <a:ext cx="6299200" cy="1600438"/>
          </a:xfrm>
          <a:prstGeom prst="rect">
            <a:avLst/>
          </a:prstGeom>
          <a:noFill/>
        </p:spPr>
        <p:txBody>
          <a:bodyPr wrap="square" rtlCol="0">
            <a:spAutoFit/>
          </a:bodyPr>
          <a:lstStyle/>
          <a:p>
            <a:r>
              <a:rPr kumimoji="1" lang="zh-TW" altLang="en-US" sz="2200" dirty="0">
                <a:latin typeface="微軟正黑體" panose="020B0604030504040204" pitchFamily="34" charset="-120"/>
                <a:ea typeface="微軟正黑體" panose="020B0604030504040204" pitchFamily="34" charset="-120"/>
                <a:cs typeface="Times New Roman" panose="02020603050405020304" pitchFamily="18" charset="0"/>
              </a:rPr>
              <a:t>▲圖為在奈米尺度下塊材，所能承受的崩潰電壓。</a:t>
            </a:r>
          </a:p>
          <a:p>
            <a:endParaRPr kumimoji="1" lang="zh-TW" altLang="en-US" sz="1000" dirty="0">
              <a:latin typeface="微軟正黑體" panose="020B0604030504040204" pitchFamily="34" charset="-120"/>
              <a:ea typeface="微軟正黑體" panose="020B0604030504040204" pitchFamily="34" charset="-120"/>
              <a:cs typeface="Times New Roman" panose="02020603050405020304" pitchFamily="18" charset="0"/>
            </a:endParaRPr>
          </a:p>
          <a:p>
            <a:r>
              <a:rPr kumimoji="1" lang="zh-TW" altLang="en-US" sz="2200" dirty="0">
                <a:latin typeface="微軟正黑體" panose="020B0604030504040204" pitchFamily="34" charset="-120"/>
                <a:ea typeface="微軟正黑體" panose="020B0604030504040204" pitchFamily="34" charset="-120"/>
                <a:cs typeface="Times New Roman" panose="02020603050405020304" pitchFamily="18" charset="0"/>
              </a:rPr>
              <a:t>過小的裝置會導致漏電，這就是對矽的物裡限制，所以對現在已逼近</a:t>
            </a:r>
            <a:r>
              <a:rPr kumimoji="1" lang="en-US" altLang="zh-TW" sz="2200" dirty="0">
                <a:latin typeface="微軟正黑體" panose="020B0604030504040204" pitchFamily="34" charset="-120"/>
                <a:ea typeface="微軟正黑體" panose="020B0604030504040204" pitchFamily="34" charset="-120"/>
                <a:cs typeface="Times New Roman" panose="02020603050405020304" pitchFamily="18" charset="0"/>
              </a:rPr>
              <a:t>1nm</a:t>
            </a:r>
            <a:r>
              <a:rPr kumimoji="1" lang="zh-TW" altLang="en-US" sz="2200" dirty="0">
                <a:latin typeface="微軟正黑體" panose="020B0604030504040204" pitchFamily="34" charset="-120"/>
                <a:ea typeface="微軟正黑體" panose="020B0604030504040204" pitchFamily="34" charset="-120"/>
                <a:cs typeface="Times New Roman" panose="02020603050405020304" pitchFamily="18" charset="0"/>
              </a:rPr>
              <a:t>的先進製程而言，之後選擇其他材料而非矽晶片的時間點應該不會太遠。</a:t>
            </a:r>
          </a:p>
        </p:txBody>
      </p:sp>
      <p:pic>
        <p:nvPicPr>
          <p:cNvPr id="13" name="Picture 2">
            <a:extLst>
              <a:ext uri="{FF2B5EF4-FFF2-40B4-BE49-F238E27FC236}">
                <a16:creationId xmlns:a16="http://schemas.microsoft.com/office/drawing/2014/main" id="{79B5742E-0E8C-4D58-9651-FC7A713EA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600" y="1483403"/>
            <a:ext cx="6350000"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6509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91A3C291-7833-4DCB-AEC9-8CBC5E110C72}"/>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7875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發展不利因素－疫情</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7137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7284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71459A5E-36AE-4652-B088-3CEDF3B4FDF3}"/>
              </a:ext>
            </a:extLst>
          </p:cNvPr>
          <p:cNvSpPr/>
          <p:nvPr/>
        </p:nvSpPr>
        <p:spPr>
          <a:xfrm>
            <a:off x="856341" y="1480720"/>
            <a:ext cx="5059825" cy="4887620"/>
          </a:xfrm>
          <a:prstGeom prst="rect">
            <a:avLst/>
          </a:prstGeom>
        </p:spPr>
        <p:txBody>
          <a:bodyPr wrap="square">
            <a:spAutoFit/>
            <a:scene3d>
              <a:camera prst="orthographicFront"/>
              <a:lightRig rig="threePt" dir="t"/>
            </a:scene3d>
            <a:sp3d contourW="12700"/>
          </a:bodyPr>
          <a:lstStyle/>
          <a:p>
            <a:pPr marL="457200" indent="-457200">
              <a:lnSpc>
                <a:spcPct val="125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雖然在外國，受惠於疫情影響，因大量的宅經濟需求而得利，但在最近，又受台灣疫情影響，考量到台灣的內需市場不大，獲利應無法像上次各國爆發時強勁。</a:t>
            </a:r>
          </a:p>
          <a:p>
            <a:pPr marL="457200" indent="-457200">
              <a:lnSpc>
                <a:spcPct val="125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有不分廠區位於台灣本島，產能可能受疫情的影響，而有所下滑。</a:t>
            </a:r>
          </a:p>
        </p:txBody>
      </p:sp>
      <p:pic>
        <p:nvPicPr>
          <p:cNvPr id="7" name="圖片 6">
            <a:extLst>
              <a:ext uri="{FF2B5EF4-FFF2-40B4-BE49-F238E27FC236}">
                <a16:creationId xmlns:a16="http://schemas.microsoft.com/office/drawing/2014/main" id="{0E35E94A-9190-475B-BE01-022995D8806A}"/>
              </a:ext>
            </a:extLst>
          </p:cNvPr>
          <p:cNvPicPr>
            <a:picLocks noChangeAspect="1"/>
          </p:cNvPicPr>
          <p:nvPr/>
        </p:nvPicPr>
        <p:blipFill>
          <a:blip r:embed="rId3"/>
          <a:stretch>
            <a:fillRect/>
          </a:stretch>
        </p:blipFill>
        <p:spPr>
          <a:xfrm>
            <a:off x="5979666" y="2535052"/>
            <a:ext cx="5755134" cy="3813325"/>
          </a:xfrm>
          <a:prstGeom prst="rect">
            <a:avLst/>
          </a:prstGeom>
        </p:spPr>
      </p:pic>
    </p:spTree>
    <p:extLst>
      <p:ext uri="{BB962C8B-B14F-4D97-AF65-F5344CB8AC3E}">
        <p14:creationId xmlns:p14="http://schemas.microsoft.com/office/powerpoint/2010/main" val="34054966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92272" y="4283999"/>
            <a:ext cx="3807453" cy="830997"/>
          </a:xfrm>
          <a:prstGeom prst="rect">
            <a:avLst/>
          </a:prstGeom>
          <a:noFill/>
        </p:spPr>
        <p:txBody>
          <a:bodyPr wrap="none" rtlCol="0">
            <a:spAutoFit/>
            <a:scene3d>
              <a:camera prst="orthographicFront"/>
              <a:lightRig rig="threePt" dir="t"/>
            </a:scene3d>
            <a:sp3d contourW="12700"/>
          </a:bodyPr>
          <a:lstStyle/>
          <a:p>
            <a:pPr lvl="0" algn="ctr">
              <a:defRPr/>
            </a:pPr>
            <a:r>
              <a:rPr lang="en-US" altLang="zh-TW" sz="4800" b="1" dirty="0">
                <a:solidFill>
                  <a:schemeClr val="bg1"/>
                </a:solidFill>
                <a:latin typeface="微軟正黑體" panose="020B0604030504040204" pitchFamily="34" charset="-120"/>
                <a:ea typeface="微軟正黑體" panose="020B0604030504040204" pitchFamily="34" charset="-120"/>
              </a:rPr>
              <a:t>08/ </a:t>
            </a:r>
            <a:r>
              <a:rPr lang="zh-TW" altLang="en-US" sz="4800" b="1" dirty="0">
                <a:solidFill>
                  <a:schemeClr val="bg1"/>
                </a:solidFill>
                <a:latin typeface="微軟正黑體" panose="020B0604030504040204" pitchFamily="34" charset="-120"/>
                <a:ea typeface="微軟正黑體" panose="020B0604030504040204" pitchFamily="34" charset="-120"/>
              </a:rPr>
              <a:t>營業概況</a:t>
            </a:r>
            <a:endParaRPr lang="zh-CN" altLang="en-US"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4"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黃湘宜</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2953064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57009" y="4283999"/>
            <a:ext cx="3877985" cy="830997"/>
          </a:xfrm>
          <a:prstGeom prst="rect">
            <a:avLst/>
          </a:prstGeom>
          <a:noFill/>
        </p:spPr>
        <p:txBody>
          <a:bodyPr wrap="none" rtlCol="0">
            <a:spAutoFit/>
            <a:scene3d>
              <a:camera prst="orthographicFront"/>
              <a:lightRig rig="threePt" dir="t"/>
            </a:scene3d>
            <a:sp3d contourW="12700"/>
          </a:bodyPr>
          <a:lstStyle/>
          <a:p>
            <a:pPr lvl="0" algn="ctr">
              <a:defRPr/>
            </a:pPr>
            <a:r>
              <a:rPr lang="zh-TW" altLang="en-US" sz="4800" b="1" dirty="0">
                <a:solidFill>
                  <a:schemeClr val="bg1"/>
                </a:solidFill>
                <a:latin typeface="微軟正黑體" panose="020B0604030504040204" pitchFamily="34" charset="-120"/>
                <a:ea typeface="微軟正黑體" panose="020B0604030504040204" pitchFamily="34" charset="-120"/>
              </a:rPr>
              <a:t>產品銷售分析</a:t>
            </a:r>
            <a:endParaRPr lang="en-US" altLang="zh-TW"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4"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黃湘宜</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648373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字方塊 33">
            <a:extLst>
              <a:ext uri="{FF2B5EF4-FFF2-40B4-BE49-F238E27FC236}">
                <a16:creationId xmlns:a16="http://schemas.microsoft.com/office/drawing/2014/main" id="{55956270-5AC6-4444-AE7A-80375FEB2E81}"/>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價格 </a:t>
            </a:r>
            <a:r>
              <a:rPr lang="en-US" altLang="zh-TW" sz="4000" b="1" dirty="0">
                <a:latin typeface="微軟正黑體" panose="020B0604030504040204" pitchFamily="34" charset="-120"/>
                <a:ea typeface="微軟正黑體" panose="020B0604030504040204" pitchFamily="34" charset="-120"/>
                <a:cs typeface="经典综艺体简" panose="02010609000101010101" pitchFamily="49" charset="-122"/>
              </a:rPr>
              <a:t>– </a:t>
            </a:r>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環球晶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9C36C75C-9548-4F9C-A404-01CC6F729E05}"/>
              </a:ext>
            </a:extLst>
          </p:cNvPr>
          <p:cNvSpPr txBox="1"/>
          <p:nvPr/>
        </p:nvSpPr>
        <p:spPr>
          <a:xfrm>
            <a:off x="2642782" y="2143984"/>
            <a:ext cx="763398" cy="377504"/>
          </a:xfrm>
          <a:prstGeom prst="rect">
            <a:avLst/>
          </a:prstGeom>
          <a:noFill/>
        </p:spPr>
        <p:txBody>
          <a:bodyPr wrap="square" rtlCol="0">
            <a:spAutoFit/>
          </a:bodyPr>
          <a:lstStyle/>
          <a:p>
            <a:r>
              <a:rPr lang="en-US" altLang="zh-TW" dirty="0">
                <a:solidFill>
                  <a:prstClr val="black"/>
                </a:solidFill>
                <a:latin typeface="Calibri" panose="020F0502020204030204"/>
                <a:ea typeface="新細明體" panose="02020500000000000000" pitchFamily="18" charset="-120"/>
              </a:rPr>
              <a:t>109</a:t>
            </a:r>
            <a:r>
              <a:rPr lang="zh-TW" altLang="en-US" dirty="0">
                <a:solidFill>
                  <a:prstClr val="black"/>
                </a:solidFill>
                <a:latin typeface="Calibri" panose="020F0502020204030204"/>
                <a:ea typeface="新細明體" panose="02020500000000000000" pitchFamily="18" charset="-120"/>
              </a:rPr>
              <a:t>年</a:t>
            </a:r>
          </a:p>
        </p:txBody>
      </p:sp>
      <p:pic>
        <p:nvPicPr>
          <p:cNvPr id="24" name="內容版面配置區 11">
            <a:extLst>
              <a:ext uri="{FF2B5EF4-FFF2-40B4-BE49-F238E27FC236}">
                <a16:creationId xmlns:a16="http://schemas.microsoft.com/office/drawing/2014/main" id="{3F1A1E8E-55A7-466A-B3EB-AE42443AD996}"/>
              </a:ext>
            </a:extLst>
          </p:cNvPr>
          <p:cNvPicPr>
            <a:picLocks noChangeAspect="1"/>
          </p:cNvPicPr>
          <p:nvPr/>
        </p:nvPicPr>
        <p:blipFill rotWithShape="1">
          <a:blip r:embed="rId3">
            <a:extLst>
              <a:ext uri="{28A0092B-C50C-407E-A947-70E740481C1C}">
                <a14:useLocalDpi xmlns:a14="http://schemas.microsoft.com/office/drawing/2010/main" val="0"/>
              </a:ext>
            </a:extLst>
          </a:blip>
          <a:srcRect l="50867" t="36626"/>
          <a:stretch/>
        </p:blipFill>
        <p:spPr>
          <a:xfrm>
            <a:off x="4001901" y="2521488"/>
            <a:ext cx="2197593" cy="3464447"/>
          </a:xfrm>
          <a:prstGeom prst="rect">
            <a:avLst/>
          </a:prstGeom>
        </p:spPr>
      </p:pic>
      <p:pic>
        <p:nvPicPr>
          <p:cNvPr id="25" name="圖片 24">
            <a:extLst>
              <a:ext uri="{FF2B5EF4-FFF2-40B4-BE49-F238E27FC236}">
                <a16:creationId xmlns:a16="http://schemas.microsoft.com/office/drawing/2014/main" id="{2768F184-DC8E-48EF-816D-8F15274D9CCF}"/>
              </a:ext>
            </a:extLst>
          </p:cNvPr>
          <p:cNvPicPr>
            <a:picLocks noChangeAspect="1"/>
          </p:cNvPicPr>
          <p:nvPr/>
        </p:nvPicPr>
        <p:blipFill rotWithShape="1">
          <a:blip r:embed="rId4">
            <a:extLst>
              <a:ext uri="{28A0092B-C50C-407E-A947-70E740481C1C}">
                <a14:useLocalDpi xmlns:a14="http://schemas.microsoft.com/office/drawing/2010/main" val="0"/>
              </a:ext>
            </a:extLst>
          </a:blip>
          <a:srcRect l="49007" t="36555" r="-1"/>
          <a:stretch/>
        </p:blipFill>
        <p:spPr>
          <a:xfrm>
            <a:off x="1770400" y="2617945"/>
            <a:ext cx="2197594" cy="3556623"/>
          </a:xfrm>
          <a:prstGeom prst="rect">
            <a:avLst/>
          </a:prstGeom>
        </p:spPr>
      </p:pic>
      <p:sp>
        <p:nvSpPr>
          <p:cNvPr id="26" name="文字方塊 25">
            <a:extLst>
              <a:ext uri="{FF2B5EF4-FFF2-40B4-BE49-F238E27FC236}">
                <a16:creationId xmlns:a16="http://schemas.microsoft.com/office/drawing/2014/main" id="{5BD60E5B-34C7-427C-A72D-CB622BA31AC6}"/>
              </a:ext>
            </a:extLst>
          </p:cNvPr>
          <p:cNvSpPr txBox="1"/>
          <p:nvPr/>
        </p:nvSpPr>
        <p:spPr>
          <a:xfrm>
            <a:off x="7025009" y="2210500"/>
            <a:ext cx="763398" cy="377504"/>
          </a:xfrm>
          <a:prstGeom prst="rect">
            <a:avLst/>
          </a:prstGeom>
          <a:noFill/>
        </p:spPr>
        <p:txBody>
          <a:bodyPr wrap="square" rtlCol="0">
            <a:spAutoFit/>
          </a:bodyPr>
          <a:lstStyle/>
          <a:p>
            <a:r>
              <a:rPr lang="en-US" altLang="zh-TW" dirty="0">
                <a:solidFill>
                  <a:prstClr val="black"/>
                </a:solidFill>
                <a:latin typeface="Calibri" panose="020F0502020204030204"/>
                <a:ea typeface="新細明體" panose="02020500000000000000" pitchFamily="18" charset="-120"/>
              </a:rPr>
              <a:t>107</a:t>
            </a:r>
            <a:r>
              <a:rPr lang="zh-TW" altLang="en-US" dirty="0">
                <a:solidFill>
                  <a:prstClr val="black"/>
                </a:solidFill>
                <a:latin typeface="Calibri" panose="020F0502020204030204"/>
                <a:ea typeface="新細明體" panose="02020500000000000000" pitchFamily="18" charset="-120"/>
              </a:rPr>
              <a:t>年</a:t>
            </a:r>
          </a:p>
        </p:txBody>
      </p:sp>
      <p:pic>
        <p:nvPicPr>
          <p:cNvPr id="27" name="圖片 26">
            <a:extLst>
              <a:ext uri="{FF2B5EF4-FFF2-40B4-BE49-F238E27FC236}">
                <a16:creationId xmlns:a16="http://schemas.microsoft.com/office/drawing/2014/main" id="{270FD4B9-D305-4A8A-A0C9-D4C5A460BC74}"/>
              </a:ext>
            </a:extLst>
          </p:cNvPr>
          <p:cNvPicPr>
            <a:picLocks noChangeAspect="1"/>
          </p:cNvPicPr>
          <p:nvPr/>
        </p:nvPicPr>
        <p:blipFill rotWithShape="1">
          <a:blip r:embed="rId5">
            <a:extLst>
              <a:ext uri="{28A0092B-C50C-407E-A947-70E740481C1C}">
                <a14:useLocalDpi xmlns:a14="http://schemas.microsoft.com/office/drawing/2010/main" val="0"/>
              </a:ext>
            </a:extLst>
          </a:blip>
          <a:srcRect l="48630" t="37248"/>
          <a:stretch/>
        </p:blipFill>
        <p:spPr>
          <a:xfrm>
            <a:off x="6308789" y="2489276"/>
            <a:ext cx="1985993" cy="3313651"/>
          </a:xfrm>
          <a:prstGeom prst="rect">
            <a:avLst/>
          </a:prstGeom>
        </p:spPr>
      </p:pic>
      <p:sp>
        <p:nvSpPr>
          <p:cNvPr id="28" name="文字方塊 27">
            <a:extLst>
              <a:ext uri="{FF2B5EF4-FFF2-40B4-BE49-F238E27FC236}">
                <a16:creationId xmlns:a16="http://schemas.microsoft.com/office/drawing/2014/main" id="{3349F313-945D-4874-8BC3-6A4F7573C0F7}"/>
              </a:ext>
            </a:extLst>
          </p:cNvPr>
          <p:cNvSpPr txBox="1"/>
          <p:nvPr/>
        </p:nvSpPr>
        <p:spPr>
          <a:xfrm>
            <a:off x="4991324" y="2198521"/>
            <a:ext cx="763398" cy="377504"/>
          </a:xfrm>
          <a:prstGeom prst="rect">
            <a:avLst/>
          </a:prstGeom>
          <a:noFill/>
        </p:spPr>
        <p:txBody>
          <a:bodyPr wrap="square" rtlCol="0">
            <a:spAutoFit/>
          </a:bodyPr>
          <a:lstStyle/>
          <a:p>
            <a:r>
              <a:rPr lang="en-US" altLang="zh-TW" dirty="0">
                <a:solidFill>
                  <a:prstClr val="black"/>
                </a:solidFill>
                <a:latin typeface="Calibri" panose="020F0502020204030204"/>
                <a:ea typeface="新細明體" panose="02020500000000000000" pitchFamily="18" charset="-120"/>
              </a:rPr>
              <a:t>108</a:t>
            </a:r>
            <a:r>
              <a:rPr lang="zh-TW" altLang="en-US" dirty="0">
                <a:solidFill>
                  <a:prstClr val="black"/>
                </a:solidFill>
                <a:latin typeface="Calibri" panose="020F0502020204030204"/>
                <a:ea typeface="新細明體" panose="02020500000000000000" pitchFamily="18" charset="-120"/>
              </a:rPr>
              <a:t>年</a:t>
            </a:r>
          </a:p>
        </p:txBody>
      </p:sp>
      <p:sp>
        <p:nvSpPr>
          <p:cNvPr id="29" name="文字方塊 28">
            <a:extLst>
              <a:ext uri="{FF2B5EF4-FFF2-40B4-BE49-F238E27FC236}">
                <a16:creationId xmlns:a16="http://schemas.microsoft.com/office/drawing/2014/main" id="{524FAFC2-1FAC-456D-B4E9-4BAA6C86C73A}"/>
              </a:ext>
            </a:extLst>
          </p:cNvPr>
          <p:cNvSpPr txBox="1"/>
          <p:nvPr/>
        </p:nvSpPr>
        <p:spPr>
          <a:xfrm>
            <a:off x="109294" y="5699499"/>
            <a:ext cx="12082706" cy="584775"/>
          </a:xfrm>
          <a:prstGeom prst="rect">
            <a:avLst/>
          </a:prstGeom>
          <a:noFill/>
        </p:spPr>
        <p:txBody>
          <a:bodyPr wrap="square" rtlCol="0">
            <a:spAutoFit/>
          </a:bodyPr>
          <a:lstStyle/>
          <a:p>
            <a:r>
              <a:rPr lang="zh-TW" altLang="en-US" sz="1600" dirty="0">
                <a:solidFill>
                  <a:prstClr val="black"/>
                </a:solidFill>
                <a:latin typeface="Calibri" panose="020F0502020204030204"/>
                <a:ea typeface="新細明體" panose="02020500000000000000" pitchFamily="18" charset="-120"/>
              </a:rPr>
              <a:t>半導體晶片產品</a:t>
            </a:r>
            <a:r>
              <a:rPr lang="en-US" altLang="zh-TW" sz="1600" dirty="0">
                <a:solidFill>
                  <a:prstClr val="black"/>
                </a:solidFill>
                <a:latin typeface="Calibri" panose="020F0502020204030204"/>
                <a:ea typeface="新細明體" panose="02020500000000000000" pitchFamily="18" charset="-120"/>
              </a:rPr>
              <a:t>	660.06487</a:t>
            </a:r>
            <a:r>
              <a:rPr lang="zh-TW" altLang="en-US" sz="1600" dirty="0">
                <a:solidFill>
                  <a:prstClr val="black"/>
                </a:solidFill>
                <a:latin typeface="Calibri" panose="020F0502020204030204"/>
                <a:ea typeface="新細明體" panose="02020500000000000000" pitchFamily="18" charset="-120"/>
              </a:rPr>
              <a:t>元</a:t>
            </a:r>
            <a:r>
              <a:rPr lang="en-US" altLang="zh-TW" sz="1600" dirty="0">
                <a:solidFill>
                  <a:prstClr val="black"/>
                </a:solidFill>
                <a:latin typeface="Calibri" panose="020F0502020204030204"/>
                <a:ea typeface="新細明體" panose="02020500000000000000" pitchFamily="18" charset="-120"/>
              </a:rPr>
              <a:t>/</a:t>
            </a:r>
            <a:r>
              <a:rPr lang="zh-TW" altLang="en-US" sz="1600" dirty="0">
                <a:solidFill>
                  <a:prstClr val="black"/>
                </a:solidFill>
                <a:latin typeface="Calibri" panose="020F0502020204030204"/>
                <a:ea typeface="新細明體" panose="02020500000000000000" pitchFamily="18" charset="-120"/>
              </a:rPr>
              <a:t>千片          </a:t>
            </a:r>
            <a:r>
              <a:rPr lang="en-US" altLang="zh-TW" sz="1600" dirty="0">
                <a:solidFill>
                  <a:prstClr val="black"/>
                </a:solidFill>
                <a:latin typeface="Calibri" panose="020F0502020204030204"/>
                <a:ea typeface="新細明體" panose="02020500000000000000" pitchFamily="18" charset="-120"/>
              </a:rPr>
              <a:t>956.06394</a:t>
            </a:r>
            <a:r>
              <a:rPr lang="zh-TW" altLang="en-US" sz="1600" dirty="0">
                <a:solidFill>
                  <a:prstClr val="black"/>
                </a:solidFill>
                <a:latin typeface="Calibri" panose="020F0502020204030204"/>
                <a:ea typeface="新細明體" panose="02020500000000000000" pitchFamily="18" charset="-120"/>
              </a:rPr>
              <a:t>元</a:t>
            </a:r>
            <a:r>
              <a:rPr lang="en-US" altLang="zh-TW" sz="1600" dirty="0">
                <a:solidFill>
                  <a:prstClr val="black"/>
                </a:solidFill>
                <a:latin typeface="Calibri" panose="020F0502020204030204"/>
                <a:ea typeface="新細明體" panose="02020500000000000000" pitchFamily="18" charset="-120"/>
              </a:rPr>
              <a:t>/</a:t>
            </a:r>
            <a:r>
              <a:rPr lang="zh-TW" altLang="en-US" sz="1600" dirty="0">
                <a:solidFill>
                  <a:prstClr val="black"/>
                </a:solidFill>
                <a:latin typeface="Calibri" panose="020F0502020204030204"/>
                <a:ea typeface="新細明體" panose="02020500000000000000" pitchFamily="18" charset="-120"/>
              </a:rPr>
              <a:t>千片             </a:t>
            </a:r>
            <a:r>
              <a:rPr lang="en-US" altLang="zh-TW" sz="1600" dirty="0">
                <a:solidFill>
                  <a:prstClr val="black"/>
                </a:solidFill>
                <a:latin typeface="Calibri" panose="020F0502020204030204"/>
                <a:ea typeface="新細明體" panose="02020500000000000000" pitchFamily="18" charset="-120"/>
              </a:rPr>
              <a:t>788.71017</a:t>
            </a:r>
            <a:r>
              <a:rPr lang="zh-TW" altLang="en-US" sz="1600" dirty="0">
                <a:solidFill>
                  <a:prstClr val="black"/>
                </a:solidFill>
                <a:latin typeface="Calibri" panose="020F0502020204030204"/>
                <a:ea typeface="新細明體" panose="02020500000000000000" pitchFamily="18" charset="-120"/>
              </a:rPr>
              <a:t>元</a:t>
            </a:r>
            <a:r>
              <a:rPr lang="en-US" altLang="zh-TW" sz="1600" dirty="0">
                <a:solidFill>
                  <a:prstClr val="black"/>
                </a:solidFill>
                <a:latin typeface="Calibri" panose="020F0502020204030204"/>
                <a:ea typeface="新細明體" panose="02020500000000000000" pitchFamily="18" charset="-120"/>
              </a:rPr>
              <a:t>/</a:t>
            </a:r>
            <a:r>
              <a:rPr lang="zh-TW" altLang="en-US" sz="1600" dirty="0">
                <a:solidFill>
                  <a:prstClr val="black"/>
                </a:solidFill>
                <a:latin typeface="Calibri" panose="020F0502020204030204"/>
                <a:ea typeface="新細明體" panose="02020500000000000000" pitchFamily="18" charset="-120"/>
              </a:rPr>
              <a:t>千片                  </a:t>
            </a:r>
            <a:r>
              <a:rPr lang="en-US" altLang="zh-TW" sz="1600" dirty="0">
                <a:solidFill>
                  <a:prstClr val="black"/>
                </a:solidFill>
                <a:latin typeface="Calibri" panose="020F0502020204030204"/>
                <a:ea typeface="新細明體" panose="02020500000000000000" pitchFamily="18" charset="-120"/>
              </a:rPr>
              <a:t>569.04154</a:t>
            </a:r>
            <a:r>
              <a:rPr lang="zh-TW" altLang="en-US" sz="1600" dirty="0">
                <a:solidFill>
                  <a:prstClr val="black"/>
                </a:solidFill>
                <a:latin typeface="Calibri" panose="020F0502020204030204"/>
                <a:ea typeface="新細明體" panose="02020500000000000000" pitchFamily="18" charset="-120"/>
              </a:rPr>
              <a:t>元</a:t>
            </a:r>
            <a:r>
              <a:rPr lang="en-US" altLang="zh-TW" sz="1600" dirty="0">
                <a:solidFill>
                  <a:prstClr val="black"/>
                </a:solidFill>
                <a:latin typeface="Calibri" panose="020F0502020204030204"/>
                <a:ea typeface="新細明體" panose="02020500000000000000" pitchFamily="18" charset="-120"/>
              </a:rPr>
              <a:t>/</a:t>
            </a:r>
            <a:r>
              <a:rPr lang="zh-TW" altLang="en-US" sz="1600" dirty="0">
                <a:solidFill>
                  <a:prstClr val="black"/>
                </a:solidFill>
                <a:latin typeface="Calibri" panose="020F0502020204030204"/>
                <a:ea typeface="新細明體" panose="02020500000000000000" pitchFamily="18" charset="-120"/>
              </a:rPr>
              <a:t>千片       </a:t>
            </a:r>
            <a:r>
              <a:rPr lang="en-US" altLang="zh-TW" sz="1600" dirty="0">
                <a:solidFill>
                  <a:prstClr val="black"/>
                </a:solidFill>
                <a:latin typeface="Calibri" panose="020F0502020204030204"/>
                <a:ea typeface="新細明體" panose="02020500000000000000" pitchFamily="18" charset="-120"/>
              </a:rPr>
              <a:t>579.71647</a:t>
            </a:r>
            <a:r>
              <a:rPr lang="zh-TW" altLang="en-US" sz="1600" dirty="0">
                <a:solidFill>
                  <a:prstClr val="black"/>
                </a:solidFill>
                <a:latin typeface="Calibri" panose="020F0502020204030204"/>
                <a:ea typeface="新細明體" panose="02020500000000000000" pitchFamily="18" charset="-120"/>
              </a:rPr>
              <a:t>元</a:t>
            </a:r>
            <a:r>
              <a:rPr lang="en-US" altLang="zh-TW" sz="1600" dirty="0">
                <a:solidFill>
                  <a:prstClr val="black"/>
                </a:solidFill>
                <a:latin typeface="Calibri" panose="020F0502020204030204"/>
                <a:ea typeface="新細明體" panose="02020500000000000000" pitchFamily="18" charset="-120"/>
              </a:rPr>
              <a:t>/</a:t>
            </a:r>
            <a:r>
              <a:rPr lang="zh-TW" altLang="en-US" sz="1600" dirty="0">
                <a:solidFill>
                  <a:prstClr val="black"/>
                </a:solidFill>
                <a:latin typeface="Calibri" panose="020F0502020204030204"/>
                <a:ea typeface="新細明體" panose="02020500000000000000" pitchFamily="18" charset="-120"/>
              </a:rPr>
              <a:t>千片</a:t>
            </a:r>
            <a:endParaRPr lang="en-US" altLang="zh-TW" sz="1600" dirty="0">
              <a:solidFill>
                <a:prstClr val="black"/>
              </a:solidFill>
              <a:latin typeface="Calibri" panose="020F0502020204030204"/>
              <a:ea typeface="新細明體" panose="02020500000000000000" pitchFamily="18" charset="-120"/>
            </a:endParaRPr>
          </a:p>
          <a:p>
            <a:r>
              <a:rPr lang="zh-TW" altLang="en-US" sz="1600" dirty="0">
                <a:solidFill>
                  <a:prstClr val="black"/>
                </a:solidFill>
                <a:latin typeface="Calibri" panose="020F0502020204030204"/>
                <a:ea typeface="新細明體" panose="02020500000000000000" pitchFamily="18" charset="-120"/>
              </a:rPr>
              <a:t>半導體晶錠產品</a:t>
            </a:r>
            <a:r>
              <a:rPr lang="en-US" altLang="zh-TW" sz="1600" dirty="0">
                <a:solidFill>
                  <a:prstClr val="black"/>
                </a:solidFill>
                <a:latin typeface="Calibri" panose="020F0502020204030204"/>
                <a:ea typeface="新細明體" panose="02020500000000000000" pitchFamily="18" charset="-120"/>
              </a:rPr>
              <a:t>	607.96284</a:t>
            </a:r>
            <a:r>
              <a:rPr lang="zh-TW" altLang="en-US" sz="1600" dirty="0">
                <a:solidFill>
                  <a:prstClr val="black"/>
                </a:solidFill>
                <a:latin typeface="Calibri" panose="020F0502020204030204"/>
                <a:ea typeface="新細明體" panose="02020500000000000000" pitchFamily="18" charset="-120"/>
              </a:rPr>
              <a:t>元</a:t>
            </a:r>
            <a:r>
              <a:rPr lang="en-US" altLang="zh-TW" sz="1600" dirty="0">
                <a:solidFill>
                  <a:prstClr val="black"/>
                </a:solidFill>
                <a:latin typeface="Calibri" panose="020F0502020204030204"/>
                <a:ea typeface="新細明體" panose="02020500000000000000" pitchFamily="18" charset="-120"/>
              </a:rPr>
              <a:t>/</a:t>
            </a:r>
            <a:r>
              <a:rPr lang="zh-TW" altLang="en-US" sz="1600" dirty="0">
                <a:solidFill>
                  <a:prstClr val="black"/>
                </a:solidFill>
                <a:latin typeface="Calibri" panose="020F0502020204030204"/>
                <a:ea typeface="新細明體" panose="02020500000000000000" pitchFamily="18" charset="-120"/>
              </a:rPr>
              <a:t>千公斤    </a:t>
            </a:r>
            <a:r>
              <a:rPr lang="en-US" altLang="zh-TW" sz="1600" dirty="0">
                <a:solidFill>
                  <a:prstClr val="black"/>
                </a:solidFill>
                <a:latin typeface="Calibri" panose="020F0502020204030204"/>
                <a:ea typeface="新細明體" panose="02020500000000000000" pitchFamily="18" charset="-120"/>
              </a:rPr>
              <a:t>6231.86667</a:t>
            </a:r>
            <a:r>
              <a:rPr lang="zh-TW" altLang="en-US" sz="1600" dirty="0">
                <a:solidFill>
                  <a:prstClr val="black"/>
                </a:solidFill>
                <a:latin typeface="Calibri" panose="020F0502020204030204"/>
                <a:ea typeface="新細明體" panose="02020500000000000000" pitchFamily="18" charset="-120"/>
              </a:rPr>
              <a:t>元</a:t>
            </a:r>
            <a:r>
              <a:rPr lang="en-US" altLang="zh-TW" sz="1600" dirty="0">
                <a:solidFill>
                  <a:prstClr val="black"/>
                </a:solidFill>
                <a:latin typeface="Calibri" panose="020F0502020204030204"/>
                <a:ea typeface="新細明體" panose="02020500000000000000" pitchFamily="18" charset="-120"/>
              </a:rPr>
              <a:t>/</a:t>
            </a:r>
            <a:r>
              <a:rPr lang="zh-TW" altLang="en-US" sz="1600" dirty="0">
                <a:solidFill>
                  <a:prstClr val="black"/>
                </a:solidFill>
                <a:latin typeface="Calibri" panose="020F0502020204030204"/>
                <a:ea typeface="新細明體" panose="02020500000000000000" pitchFamily="18" charset="-120"/>
              </a:rPr>
              <a:t>千公斤     </a:t>
            </a:r>
            <a:r>
              <a:rPr lang="en-US" altLang="zh-TW" sz="1600" dirty="0">
                <a:solidFill>
                  <a:prstClr val="black"/>
                </a:solidFill>
                <a:latin typeface="Calibri" panose="020F0502020204030204"/>
                <a:ea typeface="新細明體" panose="02020500000000000000" pitchFamily="18" charset="-120"/>
              </a:rPr>
              <a:t>5805.64407</a:t>
            </a:r>
            <a:r>
              <a:rPr lang="zh-TW" altLang="en-US" sz="1600" dirty="0">
                <a:solidFill>
                  <a:prstClr val="black"/>
                </a:solidFill>
                <a:latin typeface="Calibri" panose="020F0502020204030204"/>
                <a:ea typeface="新細明體" panose="02020500000000000000" pitchFamily="18" charset="-120"/>
              </a:rPr>
              <a:t>元</a:t>
            </a:r>
            <a:r>
              <a:rPr lang="en-US" altLang="zh-TW" sz="1600" dirty="0">
                <a:solidFill>
                  <a:prstClr val="black"/>
                </a:solidFill>
                <a:latin typeface="Calibri" panose="020F0502020204030204"/>
                <a:ea typeface="新細明體" panose="02020500000000000000" pitchFamily="18" charset="-120"/>
              </a:rPr>
              <a:t>/</a:t>
            </a:r>
            <a:r>
              <a:rPr lang="zh-TW" altLang="en-US" sz="1600" dirty="0">
                <a:solidFill>
                  <a:prstClr val="black"/>
                </a:solidFill>
                <a:latin typeface="Calibri" panose="020F0502020204030204"/>
                <a:ea typeface="新細明體" panose="02020500000000000000" pitchFamily="18" charset="-120"/>
              </a:rPr>
              <a:t>千公斤     </a:t>
            </a:r>
            <a:r>
              <a:rPr lang="en-US" altLang="zh-TW" sz="1600" dirty="0">
                <a:solidFill>
                  <a:prstClr val="black"/>
                </a:solidFill>
                <a:latin typeface="Calibri" panose="020F0502020204030204"/>
                <a:ea typeface="新細明體" panose="02020500000000000000" pitchFamily="18" charset="-120"/>
              </a:rPr>
              <a:t>5578.04082</a:t>
            </a:r>
            <a:r>
              <a:rPr lang="zh-TW" altLang="en-US" sz="1600" dirty="0">
                <a:solidFill>
                  <a:prstClr val="black"/>
                </a:solidFill>
                <a:latin typeface="Calibri" panose="020F0502020204030204"/>
                <a:ea typeface="新細明體" panose="02020500000000000000" pitchFamily="18" charset="-120"/>
              </a:rPr>
              <a:t>元</a:t>
            </a:r>
            <a:r>
              <a:rPr lang="en-US" altLang="zh-TW" sz="1600" dirty="0">
                <a:solidFill>
                  <a:prstClr val="black"/>
                </a:solidFill>
                <a:latin typeface="Calibri" panose="020F0502020204030204"/>
                <a:ea typeface="新細明體" panose="02020500000000000000" pitchFamily="18" charset="-120"/>
              </a:rPr>
              <a:t>/</a:t>
            </a:r>
            <a:r>
              <a:rPr lang="zh-TW" altLang="en-US" sz="1600" dirty="0">
                <a:solidFill>
                  <a:prstClr val="black"/>
                </a:solidFill>
                <a:latin typeface="Calibri" panose="020F0502020204030204"/>
                <a:ea typeface="新細明體" panose="02020500000000000000" pitchFamily="18" charset="-120"/>
              </a:rPr>
              <a:t>千公斤   </a:t>
            </a:r>
            <a:r>
              <a:rPr lang="en-US" altLang="zh-TW" sz="1600" dirty="0">
                <a:solidFill>
                  <a:prstClr val="black"/>
                </a:solidFill>
                <a:latin typeface="Calibri" panose="020F0502020204030204"/>
                <a:ea typeface="新細明體" panose="02020500000000000000" pitchFamily="18" charset="-120"/>
              </a:rPr>
              <a:t>5996.85714</a:t>
            </a:r>
            <a:r>
              <a:rPr lang="zh-TW" altLang="en-US" sz="1600" dirty="0">
                <a:solidFill>
                  <a:prstClr val="black"/>
                </a:solidFill>
                <a:latin typeface="Calibri" panose="020F0502020204030204"/>
                <a:ea typeface="新細明體" panose="02020500000000000000" pitchFamily="18" charset="-120"/>
              </a:rPr>
              <a:t>元</a:t>
            </a:r>
            <a:r>
              <a:rPr lang="en-US" altLang="zh-TW" sz="1600" dirty="0">
                <a:solidFill>
                  <a:prstClr val="black"/>
                </a:solidFill>
                <a:latin typeface="Calibri" panose="020F0502020204030204"/>
                <a:ea typeface="新細明體" panose="02020500000000000000" pitchFamily="18" charset="-120"/>
              </a:rPr>
              <a:t>/</a:t>
            </a:r>
            <a:r>
              <a:rPr lang="zh-TW" altLang="en-US" sz="1600" dirty="0">
                <a:solidFill>
                  <a:prstClr val="black"/>
                </a:solidFill>
                <a:latin typeface="Calibri" panose="020F0502020204030204"/>
                <a:ea typeface="新細明體" panose="02020500000000000000" pitchFamily="18" charset="-120"/>
              </a:rPr>
              <a:t>千公斤</a:t>
            </a:r>
          </a:p>
        </p:txBody>
      </p:sp>
      <p:pic>
        <p:nvPicPr>
          <p:cNvPr id="30" name="圖片 29">
            <a:extLst>
              <a:ext uri="{FF2B5EF4-FFF2-40B4-BE49-F238E27FC236}">
                <a16:creationId xmlns:a16="http://schemas.microsoft.com/office/drawing/2014/main" id="{81FF3A92-637C-48FB-BE14-C2939B752E9C}"/>
              </a:ext>
            </a:extLst>
          </p:cNvPr>
          <p:cNvPicPr>
            <a:picLocks noChangeAspect="1"/>
          </p:cNvPicPr>
          <p:nvPr/>
        </p:nvPicPr>
        <p:blipFill rotWithShape="1">
          <a:blip r:embed="rId6">
            <a:extLst>
              <a:ext uri="{28A0092B-C50C-407E-A947-70E740481C1C}">
                <a14:useLocalDpi xmlns:a14="http://schemas.microsoft.com/office/drawing/2010/main" val="0"/>
              </a:ext>
            </a:extLst>
          </a:blip>
          <a:srcRect l="49998" t="30107" r="-1137"/>
          <a:stretch/>
        </p:blipFill>
        <p:spPr>
          <a:xfrm>
            <a:off x="8257397" y="2631134"/>
            <a:ext cx="1985993" cy="2763181"/>
          </a:xfrm>
          <a:prstGeom prst="rect">
            <a:avLst/>
          </a:prstGeom>
        </p:spPr>
      </p:pic>
      <p:pic>
        <p:nvPicPr>
          <p:cNvPr id="31" name="圖片 30">
            <a:extLst>
              <a:ext uri="{FF2B5EF4-FFF2-40B4-BE49-F238E27FC236}">
                <a16:creationId xmlns:a16="http://schemas.microsoft.com/office/drawing/2014/main" id="{3BD301CA-721F-40E9-8A01-4F3E925BCB50}"/>
              </a:ext>
            </a:extLst>
          </p:cNvPr>
          <p:cNvPicPr>
            <a:picLocks noChangeAspect="1"/>
          </p:cNvPicPr>
          <p:nvPr/>
        </p:nvPicPr>
        <p:blipFill rotWithShape="1">
          <a:blip r:embed="rId7">
            <a:extLst>
              <a:ext uri="{28A0092B-C50C-407E-A947-70E740481C1C}">
                <a14:useLocalDpi xmlns:a14="http://schemas.microsoft.com/office/drawing/2010/main" val="0"/>
              </a:ext>
            </a:extLst>
          </a:blip>
          <a:srcRect l="50000" t="22134" r="-261" b="3701"/>
          <a:stretch/>
        </p:blipFill>
        <p:spPr>
          <a:xfrm>
            <a:off x="10161094" y="2253630"/>
            <a:ext cx="1890319" cy="2564680"/>
          </a:xfrm>
          <a:prstGeom prst="rect">
            <a:avLst/>
          </a:prstGeom>
        </p:spPr>
      </p:pic>
      <p:sp>
        <p:nvSpPr>
          <p:cNvPr id="32" name="文字方塊 31">
            <a:extLst>
              <a:ext uri="{FF2B5EF4-FFF2-40B4-BE49-F238E27FC236}">
                <a16:creationId xmlns:a16="http://schemas.microsoft.com/office/drawing/2014/main" id="{F7BA7202-4ABA-468D-88EF-491F610491E7}"/>
              </a:ext>
            </a:extLst>
          </p:cNvPr>
          <p:cNvSpPr txBox="1"/>
          <p:nvPr/>
        </p:nvSpPr>
        <p:spPr>
          <a:xfrm>
            <a:off x="8999471" y="2240441"/>
            <a:ext cx="763398" cy="377504"/>
          </a:xfrm>
          <a:prstGeom prst="rect">
            <a:avLst/>
          </a:prstGeom>
          <a:noFill/>
        </p:spPr>
        <p:txBody>
          <a:bodyPr wrap="square" rtlCol="0">
            <a:spAutoFit/>
          </a:bodyPr>
          <a:lstStyle/>
          <a:p>
            <a:r>
              <a:rPr lang="en-US" altLang="zh-TW" dirty="0">
                <a:solidFill>
                  <a:prstClr val="black"/>
                </a:solidFill>
                <a:latin typeface="Calibri" panose="020F0502020204030204"/>
                <a:ea typeface="新細明體" panose="02020500000000000000" pitchFamily="18" charset="-120"/>
              </a:rPr>
              <a:t>106</a:t>
            </a:r>
            <a:r>
              <a:rPr lang="zh-TW" altLang="en-US" dirty="0">
                <a:solidFill>
                  <a:prstClr val="black"/>
                </a:solidFill>
                <a:latin typeface="Calibri" panose="020F0502020204030204"/>
                <a:ea typeface="新細明體" panose="02020500000000000000" pitchFamily="18" charset="-120"/>
              </a:rPr>
              <a:t>年</a:t>
            </a:r>
          </a:p>
        </p:txBody>
      </p:sp>
      <p:sp>
        <p:nvSpPr>
          <p:cNvPr id="33" name="文字方塊 32">
            <a:extLst>
              <a:ext uri="{FF2B5EF4-FFF2-40B4-BE49-F238E27FC236}">
                <a16:creationId xmlns:a16="http://schemas.microsoft.com/office/drawing/2014/main" id="{5ABE0F9C-4B41-4B1A-A4F3-0EB6C6BE1208}"/>
              </a:ext>
            </a:extLst>
          </p:cNvPr>
          <p:cNvSpPr txBox="1"/>
          <p:nvPr/>
        </p:nvSpPr>
        <p:spPr>
          <a:xfrm>
            <a:off x="10972101" y="2253630"/>
            <a:ext cx="763398" cy="377504"/>
          </a:xfrm>
          <a:prstGeom prst="rect">
            <a:avLst/>
          </a:prstGeom>
          <a:noFill/>
        </p:spPr>
        <p:txBody>
          <a:bodyPr wrap="square" rtlCol="0">
            <a:spAutoFit/>
          </a:bodyPr>
          <a:lstStyle/>
          <a:p>
            <a:r>
              <a:rPr lang="en-US" altLang="zh-TW" dirty="0">
                <a:solidFill>
                  <a:prstClr val="black"/>
                </a:solidFill>
                <a:latin typeface="Calibri" panose="020F0502020204030204"/>
                <a:ea typeface="新細明體" panose="02020500000000000000" pitchFamily="18" charset="-120"/>
              </a:rPr>
              <a:t>105</a:t>
            </a:r>
            <a:r>
              <a:rPr lang="zh-TW" altLang="en-US" dirty="0">
                <a:solidFill>
                  <a:prstClr val="black"/>
                </a:solidFill>
                <a:latin typeface="Calibri" panose="020F0502020204030204"/>
                <a:ea typeface="新細明體" panose="02020500000000000000" pitchFamily="18" charset="-120"/>
              </a:rPr>
              <a:t>年</a:t>
            </a:r>
          </a:p>
        </p:txBody>
      </p:sp>
      <p:pic>
        <p:nvPicPr>
          <p:cNvPr id="17" name="圖片 16">
            <a:extLst>
              <a:ext uri="{FF2B5EF4-FFF2-40B4-BE49-F238E27FC236}">
                <a16:creationId xmlns:a16="http://schemas.microsoft.com/office/drawing/2014/main" id="{48F87F24-B289-45E8-8B15-992C949DC806}"/>
              </a:ext>
            </a:extLst>
          </p:cNvPr>
          <p:cNvPicPr>
            <a:picLocks noChangeAspect="1"/>
          </p:cNvPicPr>
          <p:nvPr/>
        </p:nvPicPr>
        <p:blipFill rotWithShape="1">
          <a:blip r:embed="rId4">
            <a:extLst>
              <a:ext uri="{28A0092B-C50C-407E-A947-70E740481C1C}">
                <a14:useLocalDpi xmlns:a14="http://schemas.microsoft.com/office/drawing/2010/main" val="0"/>
              </a:ext>
            </a:extLst>
          </a:blip>
          <a:srcRect t="33187" r="62049" b="12091"/>
          <a:stretch/>
        </p:blipFill>
        <p:spPr>
          <a:xfrm>
            <a:off x="0" y="2399252"/>
            <a:ext cx="1925273" cy="3146787"/>
          </a:xfrm>
          <a:prstGeom prst="rect">
            <a:avLst/>
          </a:prstGeom>
        </p:spPr>
      </p:pic>
    </p:spTree>
    <p:extLst>
      <p:ext uri="{BB962C8B-B14F-4D97-AF65-F5344CB8AC3E}">
        <p14:creationId xmlns:p14="http://schemas.microsoft.com/office/powerpoint/2010/main" val="20643885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856343" y="1521663"/>
            <a:ext cx="10356850" cy="1305870"/>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主要廠區位於竹南科學園區</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鄰近主要客戶族群－竹科 </a:t>
            </a:r>
          </a:p>
        </p:txBody>
      </p:sp>
      <p:sp>
        <p:nvSpPr>
          <p:cNvPr id="9" name="文本框 8"/>
          <p:cNvSpPr txBox="1"/>
          <p:nvPr/>
        </p:nvSpPr>
        <p:spPr>
          <a:xfrm>
            <a:off x="874713" y="509623"/>
            <a:ext cx="3394209"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產業群聚描述</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p:nvPr/>
        </p:nvCxnSpPr>
        <p:spPr>
          <a:xfrm>
            <a:off x="0" y="1210357"/>
            <a:ext cx="523965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6343" y="1311958"/>
            <a:ext cx="52396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 name="群組 1">
            <a:extLst>
              <a:ext uri="{FF2B5EF4-FFF2-40B4-BE49-F238E27FC236}">
                <a16:creationId xmlns:a16="http://schemas.microsoft.com/office/drawing/2014/main" id="{02D306BC-6567-4034-919E-E0E60BE32D08}"/>
              </a:ext>
            </a:extLst>
          </p:cNvPr>
          <p:cNvGrpSpPr/>
          <p:nvPr/>
        </p:nvGrpSpPr>
        <p:grpSpPr>
          <a:xfrm>
            <a:off x="856343" y="3091890"/>
            <a:ext cx="6646796" cy="3452180"/>
            <a:chOff x="856343" y="3064533"/>
            <a:chExt cx="6646796" cy="3452180"/>
          </a:xfrm>
        </p:grpSpPr>
        <p:pic>
          <p:nvPicPr>
            <p:cNvPr id="24" name="Picture 25">
              <a:extLst>
                <a:ext uri="{FF2B5EF4-FFF2-40B4-BE49-F238E27FC236}">
                  <a16:creationId xmlns:a16="http://schemas.microsoft.com/office/drawing/2014/main" id="{F0ED5CB7-5440-4E03-AC9C-B16064521A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6343" y="3064533"/>
              <a:ext cx="6646796" cy="3452180"/>
            </a:xfrm>
            <a:prstGeom prst="rect">
              <a:avLst/>
            </a:prstGeom>
          </p:spPr>
        </p:pic>
        <p:pic>
          <p:nvPicPr>
            <p:cNvPr id="10" name="圖片 9">
              <a:extLst>
                <a:ext uri="{FF2B5EF4-FFF2-40B4-BE49-F238E27FC236}">
                  <a16:creationId xmlns:a16="http://schemas.microsoft.com/office/drawing/2014/main" id="{1D2EABF9-B8C2-46AB-A4F0-DBC7849101DD}"/>
                </a:ext>
              </a:extLst>
            </p:cNvPr>
            <p:cNvPicPr>
              <a:picLocks noChangeAspect="1"/>
            </p:cNvPicPr>
            <p:nvPr/>
          </p:nvPicPr>
          <p:blipFill>
            <a:blip r:embed="rId4"/>
            <a:stretch>
              <a:fillRect/>
            </a:stretch>
          </p:blipFill>
          <p:spPr>
            <a:xfrm>
              <a:off x="1893884" y="3220872"/>
              <a:ext cx="4547860" cy="2917612"/>
            </a:xfrm>
            <a:prstGeom prst="rect">
              <a:avLst/>
            </a:prstGeom>
          </p:spPr>
        </p:pic>
      </p:grpSp>
      <p:sp>
        <p:nvSpPr>
          <p:cNvPr id="13" name="文字方塊 12">
            <a:extLst>
              <a:ext uri="{FF2B5EF4-FFF2-40B4-BE49-F238E27FC236}">
                <a16:creationId xmlns:a16="http://schemas.microsoft.com/office/drawing/2014/main" id="{EE322916-B241-44C5-8929-2FBBE89C5C29}"/>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26867756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字方塊 33">
            <a:extLst>
              <a:ext uri="{FF2B5EF4-FFF2-40B4-BE49-F238E27FC236}">
                <a16:creationId xmlns:a16="http://schemas.microsoft.com/office/drawing/2014/main" id="{55956270-5AC6-4444-AE7A-80375FEB2E81}"/>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價格</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0BD28872-E34F-4CBE-918B-D11D57123C9F}"/>
              </a:ext>
            </a:extLst>
          </p:cNvPr>
          <p:cNvSpPr txBox="1"/>
          <p:nvPr/>
        </p:nvSpPr>
        <p:spPr>
          <a:xfrm>
            <a:off x="723900" y="6031524"/>
            <a:ext cx="10744200" cy="430887"/>
          </a:xfrm>
          <a:prstGeom prst="rect">
            <a:avLst/>
          </a:prstGeom>
          <a:noFill/>
        </p:spPr>
        <p:txBody>
          <a:bodyPr wrap="square">
            <a:spAutoFit/>
          </a:bodyPr>
          <a:lstStyle/>
          <a:p>
            <a:r>
              <a:rPr lang="zh-TW" altLang="en-US" sz="2200" b="0" i="0" dirty="0">
                <a:solidFill>
                  <a:srgbClr val="444444"/>
                </a:solidFill>
                <a:effectLst/>
                <a:latin typeface="微軟正黑體" panose="020B0604030504040204" pitchFamily="34" charset="-120"/>
                <a:ea typeface="微軟正黑體" panose="020B0604030504040204" pitchFamily="34" charset="-120"/>
              </a:rPr>
              <a:t>中美晶表示，透過去年一口氣認列虧損性合約負債準備，公司擺脫了長約的沉重包袱</a:t>
            </a:r>
            <a:endParaRPr lang="zh-TW" altLang="en-US" sz="2200" dirty="0"/>
          </a:p>
        </p:txBody>
      </p:sp>
      <p:graphicFrame>
        <p:nvGraphicFramePr>
          <p:cNvPr id="19" name="內容版面配置區 7">
            <a:extLst>
              <a:ext uri="{FF2B5EF4-FFF2-40B4-BE49-F238E27FC236}">
                <a16:creationId xmlns:a16="http://schemas.microsoft.com/office/drawing/2014/main" id="{6E63BB33-E9C0-4A62-83EF-3875868CC632}"/>
              </a:ext>
            </a:extLst>
          </p:cNvPr>
          <p:cNvGraphicFramePr>
            <a:graphicFrameLocks/>
          </p:cNvGraphicFramePr>
          <p:nvPr>
            <p:extLst>
              <p:ext uri="{D42A27DB-BD31-4B8C-83A1-F6EECF244321}">
                <p14:modId xmlns:p14="http://schemas.microsoft.com/office/powerpoint/2010/main" val="2966435109"/>
              </p:ext>
            </p:extLst>
          </p:nvPr>
        </p:nvGraphicFramePr>
        <p:xfrm>
          <a:off x="874713" y="1302701"/>
          <a:ext cx="10515600" cy="45501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324165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字方塊 33">
            <a:extLst>
              <a:ext uri="{FF2B5EF4-FFF2-40B4-BE49-F238E27FC236}">
                <a16:creationId xmlns:a16="http://schemas.microsoft.com/office/drawing/2014/main" id="{55956270-5AC6-4444-AE7A-80375FEB2E81}"/>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523965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數量成長</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55753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59381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內容版面配置區 21">
            <a:extLst>
              <a:ext uri="{FF2B5EF4-FFF2-40B4-BE49-F238E27FC236}">
                <a16:creationId xmlns:a16="http://schemas.microsoft.com/office/drawing/2014/main" id="{1F758B0F-CCC7-4809-A4F0-11AC6970A517}"/>
              </a:ext>
            </a:extLst>
          </p:cNvPr>
          <p:cNvGraphicFramePr>
            <a:graphicFrameLocks/>
          </p:cNvGraphicFramePr>
          <p:nvPr>
            <p:extLst>
              <p:ext uri="{D42A27DB-BD31-4B8C-83A1-F6EECF244321}">
                <p14:modId xmlns:p14="http://schemas.microsoft.com/office/powerpoint/2010/main" val="2255633290"/>
              </p:ext>
            </p:extLst>
          </p:nvPr>
        </p:nvGraphicFramePr>
        <p:xfrm>
          <a:off x="838200" y="1413558"/>
          <a:ext cx="10121900" cy="502532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512137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57009" y="4283999"/>
            <a:ext cx="3877985" cy="830997"/>
          </a:xfrm>
          <a:prstGeom prst="rect">
            <a:avLst/>
          </a:prstGeom>
          <a:noFill/>
        </p:spPr>
        <p:txBody>
          <a:bodyPr wrap="none" rtlCol="0">
            <a:spAutoFit/>
            <a:scene3d>
              <a:camera prst="orthographicFront"/>
              <a:lightRig rig="threePt" dir="t"/>
            </a:scene3d>
            <a:sp3d contourW="12700"/>
          </a:bodyPr>
          <a:lstStyle/>
          <a:p>
            <a:pPr lvl="0" algn="ctr">
              <a:defRPr/>
            </a:pPr>
            <a:r>
              <a:rPr lang="zh-TW" altLang="en-US" sz="4800" b="1" dirty="0">
                <a:solidFill>
                  <a:schemeClr val="bg1"/>
                </a:solidFill>
                <a:latin typeface="微軟正黑體" panose="020B0604030504040204" pitchFamily="34" charset="-120"/>
                <a:ea typeface="微軟正黑體" panose="020B0604030504040204" pitchFamily="34" charset="-120"/>
              </a:rPr>
              <a:t>銷售客戶分析</a:t>
            </a:r>
            <a:endParaRPr lang="en-US" altLang="zh-TW"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4"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黃湘宜</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441693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銷售客戶分析－中美晶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8" name="矩形 7">
            <a:extLst>
              <a:ext uri="{FF2B5EF4-FFF2-40B4-BE49-F238E27FC236}">
                <a16:creationId xmlns:a16="http://schemas.microsoft.com/office/drawing/2014/main" id="{F4E4995A-C76C-4585-BECE-B76731117976}"/>
              </a:ext>
            </a:extLst>
          </p:cNvPr>
          <p:cNvSpPr/>
          <p:nvPr/>
        </p:nvSpPr>
        <p:spPr>
          <a:xfrm>
            <a:off x="874713" y="1483403"/>
            <a:ext cx="10263187" cy="3891193"/>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簽訂長期合約（</a:t>
            </a:r>
            <a:r>
              <a:rPr lang="en-US" altLang="zh-TW" sz="2800" dirty="0">
                <a:latin typeface="微軟正黑體" panose="020B0604030504040204" pitchFamily="34" charset="-120"/>
                <a:ea typeface="微軟正黑體" panose="020B0604030504040204" pitchFamily="34" charset="-120"/>
              </a:rPr>
              <a:t>LTA</a:t>
            </a:r>
            <a:r>
              <a:rPr lang="zh-TW" altLang="en-US" sz="2800" dirty="0">
                <a:latin typeface="微軟正黑體" panose="020B0604030504040204" pitchFamily="34" charset="-120"/>
                <a:ea typeface="微軟正黑體" panose="020B0604030504040204" pitchFamily="34" charset="-120"/>
              </a:rPr>
              <a:t>）</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太陽能主要客戶包括台灣的</a:t>
            </a:r>
            <a:r>
              <a:rPr lang="en-US" altLang="zh-TW" sz="2800" dirty="0">
                <a:latin typeface="微軟正黑體" panose="020B0604030504040204" pitchFamily="34" charset="-120"/>
                <a:ea typeface="微軟正黑體" panose="020B0604030504040204" pitchFamily="34" charset="-120"/>
              </a:rPr>
              <a:t>Lite-on</a:t>
            </a:r>
            <a:r>
              <a:rPr lang="zh-TW" altLang="en-US" sz="2800" dirty="0">
                <a:latin typeface="微軟正黑體" panose="020B0604030504040204" pitchFamily="34" charset="-120"/>
                <a:ea typeface="微軟正黑體" panose="020B0604030504040204" pitchFamily="34" charset="-120"/>
              </a:rPr>
              <a:t>、</a:t>
            </a:r>
            <a:r>
              <a:rPr lang="en-US" altLang="zh-TW" sz="2800" dirty="0" err="1">
                <a:latin typeface="微軟正黑體" panose="020B0604030504040204" pitchFamily="34" charset="-120"/>
                <a:ea typeface="微軟正黑體" panose="020B0604030504040204" pitchFamily="34" charset="-120"/>
              </a:rPr>
              <a:t>Motech</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E-ton</a:t>
            </a:r>
            <a:r>
              <a:rPr lang="zh-TW" altLang="en-US" sz="2800" dirty="0">
                <a:latin typeface="微軟正黑體" panose="020B0604030504040204" pitchFamily="34" charset="-120"/>
                <a:ea typeface="微軟正黑體" panose="020B0604030504040204" pitchFamily="34" charset="-120"/>
              </a:rPr>
              <a:t>、旺能、昇陽、新日光，日本的</a:t>
            </a:r>
            <a:r>
              <a:rPr lang="en-US" altLang="zh-TW" sz="2800" dirty="0">
                <a:latin typeface="微軟正黑體" panose="020B0604030504040204" pitchFamily="34" charset="-120"/>
                <a:ea typeface="微軟正黑體" panose="020B0604030504040204" pitchFamily="34" charset="-120"/>
              </a:rPr>
              <a:t>Hitachi</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Sharp</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Sanyo</a:t>
            </a:r>
            <a:r>
              <a:rPr lang="zh-TW" altLang="en-US" sz="2800" dirty="0">
                <a:latin typeface="微軟正黑體" panose="020B0604030504040204" pitchFamily="34" charset="-120"/>
                <a:ea typeface="微軟正黑體" panose="020B0604030504040204" pitchFamily="34" charset="-120"/>
              </a:rPr>
              <a:t>及大陸尚德等。</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半導體矽晶圓方面，主要客戶包括</a:t>
            </a:r>
            <a:r>
              <a:rPr lang="en-US" altLang="zh-TW" sz="2800" dirty="0">
                <a:latin typeface="微軟正黑體" panose="020B0604030504040204" pitchFamily="34" charset="-120"/>
                <a:ea typeface="微軟正黑體" panose="020B0604030504040204" pitchFamily="34" charset="-120"/>
              </a:rPr>
              <a:t>TI</a:t>
            </a:r>
            <a:r>
              <a:rPr lang="zh-TW" altLang="en-US" sz="2800" dirty="0">
                <a:latin typeface="微軟正黑體" panose="020B0604030504040204" pitchFamily="34" charset="-120"/>
                <a:ea typeface="微軟正黑體" panose="020B0604030504040204" pitchFamily="34" charset="-120"/>
              </a:rPr>
              <a:t>、通用、</a:t>
            </a:r>
            <a:r>
              <a:rPr lang="en-US" altLang="zh-TW" sz="2800" dirty="0">
                <a:latin typeface="微軟正黑體" panose="020B0604030504040204" pitchFamily="34" charset="-120"/>
                <a:ea typeface="微軟正黑體" panose="020B0604030504040204" pitchFamily="34" charset="-120"/>
              </a:rPr>
              <a:t>Vishay</a:t>
            </a:r>
            <a:r>
              <a:rPr lang="zh-TW" altLang="en-US" sz="2800" dirty="0">
                <a:latin typeface="微軟正黑體" panose="020B0604030504040204" pitchFamily="34" charset="-120"/>
                <a:ea typeface="微軟正黑體" panose="020B0604030504040204" pitchFamily="34" charset="-120"/>
              </a:rPr>
              <a:t>等</a:t>
            </a: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LED</a:t>
            </a:r>
            <a:r>
              <a:rPr lang="zh-TW" altLang="en-US" sz="2800" dirty="0">
                <a:latin typeface="微軟正黑體" panose="020B0604030504040204" pitchFamily="34" charset="-120"/>
                <a:ea typeface="微軟正黑體" panose="020B0604030504040204" pitchFamily="34" charset="-120"/>
              </a:rPr>
              <a:t>藍寶石基板之客戶為奇力、晶電及璨圓等。</a:t>
            </a: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146003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464785" y="4283999"/>
            <a:ext cx="3262432" cy="830997"/>
          </a:xfrm>
          <a:prstGeom prst="rect">
            <a:avLst/>
          </a:prstGeom>
          <a:noFill/>
        </p:spPr>
        <p:txBody>
          <a:bodyPr wrap="none" rtlCol="0">
            <a:spAutoFit/>
            <a:scene3d>
              <a:camera prst="orthographicFront"/>
              <a:lightRig rig="threePt" dir="t"/>
            </a:scene3d>
            <a:sp3d contourW="12700"/>
          </a:bodyPr>
          <a:lstStyle/>
          <a:p>
            <a:pPr lvl="0" algn="ctr">
              <a:defRPr/>
            </a:pPr>
            <a:r>
              <a:rPr lang="zh-TW" altLang="en-US" sz="4800" b="1" dirty="0">
                <a:solidFill>
                  <a:schemeClr val="bg1"/>
                </a:solidFill>
                <a:latin typeface="微軟正黑體" panose="020B0604030504040204" pitchFamily="34" charset="-120"/>
                <a:ea typeface="微軟正黑體" panose="020B0604030504040204" pitchFamily="34" charset="-120"/>
              </a:rPr>
              <a:t>供應商分析</a:t>
            </a:r>
            <a:endParaRPr lang="en-US" altLang="zh-TW"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4"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黃湘宜</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67116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供應商分析－中美晶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9742487" cy="3891193"/>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主要供應商 ：</a:t>
            </a:r>
            <a:r>
              <a:rPr lang="en-US" altLang="zh-TW" sz="2800" dirty="0">
                <a:latin typeface="微軟正黑體" panose="020B0604030504040204" pitchFamily="34" charset="-120"/>
                <a:ea typeface="微軟正黑體" panose="020B0604030504040204" pitchFamily="34" charset="-120"/>
              </a:rPr>
              <a:t> OCI company</a:t>
            </a: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Hemlock</a:t>
            </a:r>
            <a:r>
              <a:rPr lang="zh-TW" altLang="en-US" sz="2800" dirty="0">
                <a:latin typeface="微軟正黑體" panose="020B0604030504040204" pitchFamily="34" charset="-120"/>
                <a:ea typeface="微軟正黑體" panose="020B0604030504040204" pitchFamily="34" charset="-120"/>
              </a:rPr>
              <a:t>等</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2011</a:t>
            </a:r>
            <a:r>
              <a:rPr lang="zh-TW" altLang="en-US" sz="2800" dirty="0">
                <a:latin typeface="微軟正黑體" panose="020B0604030504040204" pitchFamily="34" charset="-120"/>
                <a:ea typeface="微軟正黑體" panose="020B0604030504040204" pitchFamily="34" charset="-120"/>
              </a:rPr>
              <a:t>年，中美晶與南韓多晶矽製造商</a:t>
            </a:r>
            <a:r>
              <a:rPr lang="en-US" altLang="zh-TW" sz="2800" dirty="0">
                <a:latin typeface="微軟正黑體" panose="020B0604030504040204" pitchFamily="34" charset="-120"/>
                <a:ea typeface="微軟正黑體" panose="020B0604030504040204" pitchFamily="34" charset="-120"/>
              </a:rPr>
              <a:t>OCI</a:t>
            </a:r>
            <a:r>
              <a:rPr lang="zh-TW" altLang="en-US" sz="2800" dirty="0">
                <a:latin typeface="微軟正黑體" panose="020B0604030504040204" pitchFamily="34" charset="-120"/>
                <a:ea typeface="微軟正黑體" panose="020B0604030504040204" pitchFamily="34" charset="-120"/>
              </a:rPr>
              <a:t>簽訂長達</a:t>
            </a:r>
            <a:r>
              <a:rPr lang="en-US" altLang="zh-TW" sz="2800" dirty="0">
                <a:latin typeface="微軟正黑體" panose="020B0604030504040204" pitchFamily="34" charset="-120"/>
                <a:ea typeface="微軟正黑體" panose="020B0604030504040204" pitchFamily="34" charset="-120"/>
              </a:rPr>
              <a:t>8</a:t>
            </a:r>
            <a:r>
              <a:rPr lang="zh-TW" altLang="en-US" sz="2800" dirty="0">
                <a:latin typeface="微軟正黑體" panose="020B0604030504040204" pitchFamily="34" charset="-120"/>
                <a:ea typeface="微軟正黑體" panose="020B0604030504040204" pitchFamily="34" charset="-120"/>
              </a:rPr>
              <a:t>年多的購料合約。</a:t>
            </a: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rPr>
              <a:t>2019</a:t>
            </a:r>
            <a:r>
              <a:rPr lang="zh-TW" altLang="en-US" sz="2800" dirty="0">
                <a:latin typeface="微軟正黑體" panose="020B0604030504040204" pitchFamily="34" charset="-120"/>
                <a:ea typeface="微軟正黑體" panose="020B0604030504040204" pitchFamily="34" charset="-120"/>
              </a:rPr>
              <a:t>年與</a:t>
            </a:r>
            <a:r>
              <a:rPr lang="en-US" altLang="zh-TW" sz="2800" dirty="0">
                <a:latin typeface="微軟正黑體" panose="020B0604030504040204" pitchFamily="34" charset="-120"/>
                <a:ea typeface="微軟正黑體" panose="020B0604030504040204" pitchFamily="34" charset="-120"/>
              </a:rPr>
              <a:t>OCI</a:t>
            </a:r>
            <a:r>
              <a:rPr lang="zh-TW" altLang="en-US" sz="2800" dirty="0">
                <a:latin typeface="微軟正黑體" panose="020B0604030504040204" pitchFamily="34" charset="-120"/>
                <a:ea typeface="微軟正黑體" panose="020B0604030504040204" pitchFamily="34" charset="-120"/>
              </a:rPr>
              <a:t>協議修訂長期供貨合約案。</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供應商穩定</a:t>
            </a:r>
          </a:p>
          <a:p>
            <a:pPr marL="457200" indent="-457200">
              <a:lnSpc>
                <a:spcPct val="150000"/>
              </a:lnSpc>
              <a:buFont typeface="Arial" panose="020B0604020202020204" pitchFamily="34" charset="0"/>
              <a:buChar char="•"/>
            </a:pPr>
            <a:endParaRPr lang="zh-TW" altLang="en-US" sz="28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544298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供應商分析－環球晶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263187" cy="659540"/>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大部分供應商都是關係人</a:t>
            </a:r>
          </a:p>
        </p:txBody>
      </p:sp>
      <p:pic>
        <p:nvPicPr>
          <p:cNvPr id="4" name="圖片 3">
            <a:extLst>
              <a:ext uri="{FF2B5EF4-FFF2-40B4-BE49-F238E27FC236}">
                <a16:creationId xmlns:a16="http://schemas.microsoft.com/office/drawing/2014/main" id="{22F2A841-0CC9-46B2-BCDD-3E85EAC56B46}"/>
              </a:ext>
            </a:extLst>
          </p:cNvPr>
          <p:cNvPicPr>
            <a:picLocks noChangeAspect="1"/>
          </p:cNvPicPr>
          <p:nvPr/>
        </p:nvPicPr>
        <p:blipFill>
          <a:blip r:embed="rId3"/>
          <a:stretch>
            <a:fillRect/>
          </a:stretch>
        </p:blipFill>
        <p:spPr>
          <a:xfrm>
            <a:off x="856343" y="2403670"/>
            <a:ext cx="7114763" cy="1705158"/>
          </a:xfrm>
          <a:prstGeom prst="rect">
            <a:avLst/>
          </a:prstGeom>
        </p:spPr>
      </p:pic>
    </p:spTree>
    <p:extLst>
      <p:ext uri="{BB962C8B-B14F-4D97-AF65-F5344CB8AC3E}">
        <p14:creationId xmlns:p14="http://schemas.microsoft.com/office/powerpoint/2010/main" val="1238150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8FA9643-54C2-4C0A-8B92-D495318A7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38" y="-101600"/>
            <a:ext cx="11464795" cy="6959600"/>
          </a:xfrm>
          <a:prstGeom prst="rect">
            <a:avLst/>
          </a:prstGeom>
        </p:spPr>
      </p:pic>
      <p:sp>
        <p:nvSpPr>
          <p:cNvPr id="4" name="框架 3">
            <a:extLst>
              <a:ext uri="{FF2B5EF4-FFF2-40B4-BE49-F238E27FC236}">
                <a16:creationId xmlns:a16="http://schemas.microsoft.com/office/drawing/2014/main" id="{51D6C2F0-96E5-4B06-B2C9-F5CB642EC5FE}"/>
              </a:ext>
            </a:extLst>
          </p:cNvPr>
          <p:cNvSpPr/>
          <p:nvPr/>
        </p:nvSpPr>
        <p:spPr>
          <a:xfrm>
            <a:off x="4555671" y="1714500"/>
            <a:ext cx="734786" cy="4931397"/>
          </a:xfrm>
          <a:prstGeom prst="frame">
            <a:avLst>
              <a:gd name="adj1" fmla="val 48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框架 4">
            <a:extLst>
              <a:ext uri="{FF2B5EF4-FFF2-40B4-BE49-F238E27FC236}">
                <a16:creationId xmlns:a16="http://schemas.microsoft.com/office/drawing/2014/main" id="{4899CA2C-BCDD-49F3-9F0B-AC6B0C110E65}"/>
              </a:ext>
            </a:extLst>
          </p:cNvPr>
          <p:cNvSpPr/>
          <p:nvPr/>
        </p:nvSpPr>
        <p:spPr>
          <a:xfrm>
            <a:off x="6088535" y="1714499"/>
            <a:ext cx="632776" cy="4931397"/>
          </a:xfrm>
          <a:prstGeom prst="frame">
            <a:avLst>
              <a:gd name="adj1" fmla="val 48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571893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3233683" y="4283999"/>
            <a:ext cx="5724644" cy="830997"/>
          </a:xfrm>
          <a:prstGeom prst="rect">
            <a:avLst/>
          </a:prstGeom>
          <a:noFill/>
        </p:spPr>
        <p:txBody>
          <a:bodyPr wrap="none" rtlCol="0">
            <a:spAutoFit/>
            <a:scene3d>
              <a:camera prst="orthographicFront"/>
              <a:lightRig rig="threePt" dir="t"/>
            </a:scene3d>
            <a:sp3d contourW="12700"/>
          </a:bodyPr>
          <a:lstStyle/>
          <a:p>
            <a:pPr lvl="0" algn="ctr">
              <a:defRPr/>
            </a:pPr>
            <a:r>
              <a:rPr lang="zh-TW" altLang="en-US" sz="4800" b="1" dirty="0">
                <a:solidFill>
                  <a:schemeClr val="bg1"/>
                </a:solidFill>
                <a:latin typeface="微軟正黑體" panose="020B0604030504040204" pitchFamily="34" charset="-120"/>
                <a:ea typeface="微軟正黑體" panose="020B0604030504040204" pitchFamily="34" charset="-120"/>
              </a:rPr>
              <a:t>成本結構與公司策略</a:t>
            </a:r>
            <a:endParaRPr lang="en-US" altLang="zh-TW"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4"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黃湘宜</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9639446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製造費用</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graphicFrame>
        <p:nvGraphicFramePr>
          <p:cNvPr id="8" name="內容版面配置區 3">
            <a:extLst>
              <a:ext uri="{FF2B5EF4-FFF2-40B4-BE49-F238E27FC236}">
                <a16:creationId xmlns:a16="http://schemas.microsoft.com/office/drawing/2014/main" id="{3F4ECBB6-AC51-4CDC-B3CA-B99C1BC1241E}"/>
              </a:ext>
            </a:extLst>
          </p:cNvPr>
          <p:cNvGraphicFramePr>
            <a:graphicFrameLocks/>
          </p:cNvGraphicFramePr>
          <p:nvPr>
            <p:extLst>
              <p:ext uri="{D42A27DB-BD31-4B8C-83A1-F6EECF244321}">
                <p14:modId xmlns:p14="http://schemas.microsoft.com/office/powerpoint/2010/main" val="1211291079"/>
              </p:ext>
            </p:extLst>
          </p:nvPr>
        </p:nvGraphicFramePr>
        <p:xfrm>
          <a:off x="838200" y="1413558"/>
          <a:ext cx="10185400" cy="51142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562882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6022476"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晶圓生產過程／服務流程</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72737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7516948"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0" name="群組 29">
            <a:extLst>
              <a:ext uri="{FF2B5EF4-FFF2-40B4-BE49-F238E27FC236}">
                <a16:creationId xmlns:a16="http://schemas.microsoft.com/office/drawing/2014/main" id="{933384F8-1D41-41DC-ADCC-7FE004A6FFFA}"/>
              </a:ext>
            </a:extLst>
          </p:cNvPr>
          <p:cNvGrpSpPr/>
          <p:nvPr/>
        </p:nvGrpSpPr>
        <p:grpSpPr>
          <a:xfrm>
            <a:off x="4050352" y="1602458"/>
            <a:ext cx="6977806" cy="4235654"/>
            <a:chOff x="3412395" y="1672261"/>
            <a:chExt cx="6549035" cy="3975382"/>
          </a:xfrm>
        </p:grpSpPr>
        <p:graphicFrame>
          <p:nvGraphicFramePr>
            <p:cNvPr id="28" name="資料庫圖表 27">
              <a:extLst>
                <a:ext uri="{FF2B5EF4-FFF2-40B4-BE49-F238E27FC236}">
                  <a16:creationId xmlns:a16="http://schemas.microsoft.com/office/drawing/2014/main" id="{BFE6DC82-ABFD-4DFD-B6FC-630A381D023A}"/>
                </a:ext>
              </a:extLst>
            </p:cNvPr>
            <p:cNvGraphicFramePr/>
            <p:nvPr>
              <p:extLst>
                <p:ext uri="{D42A27DB-BD31-4B8C-83A1-F6EECF244321}">
                  <p14:modId xmlns:p14="http://schemas.microsoft.com/office/powerpoint/2010/main" val="3115099826"/>
                </p:ext>
              </p:extLst>
            </p:nvPr>
          </p:nvGraphicFramePr>
          <p:xfrm>
            <a:off x="4095764" y="1672261"/>
            <a:ext cx="5865666" cy="39753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 name="文字方塊 28">
              <a:extLst>
                <a:ext uri="{FF2B5EF4-FFF2-40B4-BE49-F238E27FC236}">
                  <a16:creationId xmlns:a16="http://schemas.microsoft.com/office/drawing/2014/main" id="{62305F6F-AA54-4692-9BF3-FFC4BF73DC12}"/>
                </a:ext>
              </a:extLst>
            </p:cNvPr>
            <p:cNvSpPr txBox="1"/>
            <p:nvPr/>
          </p:nvSpPr>
          <p:spPr>
            <a:xfrm>
              <a:off x="3412395" y="2854962"/>
              <a:ext cx="2346960" cy="1737395"/>
            </a:xfrm>
            <a:prstGeom prst="rect">
              <a:avLst/>
            </a:prstGeom>
            <a:solidFill>
              <a:schemeClr val="bg1"/>
            </a:solidFill>
            <a:ln>
              <a:solidFill>
                <a:schemeClr val="bg1"/>
              </a:solidFill>
            </a:ln>
          </p:spPr>
          <p:txBody>
            <a:bodyPr wrap="square" rtlCol="0">
              <a:spAutoFit/>
            </a:bodyPr>
            <a:lstStyle/>
            <a:p>
              <a:endParaRPr lang="zh-TW" altLang="en-US" dirty="0"/>
            </a:p>
          </p:txBody>
        </p:sp>
      </p:grpSp>
      <p:pic>
        <p:nvPicPr>
          <p:cNvPr id="27" name="圖片 26">
            <a:extLst>
              <a:ext uri="{FF2B5EF4-FFF2-40B4-BE49-F238E27FC236}">
                <a16:creationId xmlns:a16="http://schemas.microsoft.com/office/drawing/2014/main" id="{BF3C977C-9340-4D68-AD49-75D94E5AD276}"/>
              </a:ext>
            </a:extLst>
          </p:cNvPr>
          <p:cNvPicPr>
            <a:picLocks noChangeAspect="1"/>
          </p:cNvPicPr>
          <p:nvPr/>
        </p:nvPicPr>
        <p:blipFill>
          <a:blip r:embed="rId8"/>
          <a:stretch>
            <a:fillRect/>
          </a:stretch>
        </p:blipFill>
        <p:spPr>
          <a:xfrm>
            <a:off x="330438" y="1406408"/>
            <a:ext cx="5246037" cy="5425490"/>
          </a:xfrm>
          <a:prstGeom prst="rect">
            <a:avLst/>
          </a:prstGeom>
        </p:spPr>
      </p:pic>
      <p:graphicFrame>
        <p:nvGraphicFramePr>
          <p:cNvPr id="8" name="資料庫圖表 7">
            <a:extLst>
              <a:ext uri="{FF2B5EF4-FFF2-40B4-BE49-F238E27FC236}">
                <a16:creationId xmlns:a16="http://schemas.microsoft.com/office/drawing/2014/main" id="{1649E1CA-7563-493F-BA03-F2DAC68B808C}"/>
              </a:ext>
            </a:extLst>
          </p:cNvPr>
          <p:cNvGraphicFramePr/>
          <p:nvPr>
            <p:extLst>
              <p:ext uri="{D42A27DB-BD31-4B8C-83A1-F6EECF244321}">
                <p14:modId xmlns:p14="http://schemas.microsoft.com/office/powerpoint/2010/main" val="3735531406"/>
              </p:ext>
            </p:extLst>
          </p:nvPr>
        </p:nvGraphicFramePr>
        <p:xfrm>
          <a:off x="4778461" y="509623"/>
          <a:ext cx="6249697" cy="34735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5" name="文字方塊 34">
            <a:extLst>
              <a:ext uri="{FF2B5EF4-FFF2-40B4-BE49-F238E27FC236}">
                <a16:creationId xmlns:a16="http://schemas.microsoft.com/office/drawing/2014/main" id="{559FE426-FE0D-4997-AA0B-47D3652F7725}"/>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417318445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公司策略</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263187" cy="3891193"/>
          </a:xfrm>
          <a:prstGeom prst="rect">
            <a:avLst/>
          </a:prstGeom>
        </p:spPr>
        <p:txBody>
          <a:bodyPr wrap="square">
            <a:spAutoFit/>
            <a:scene3d>
              <a:camera prst="orthographicFront"/>
              <a:lightRig rig="threePt" dir="t"/>
            </a:scene3d>
            <a:sp3d contourW="12700"/>
          </a:bodyPr>
          <a:lstStyle/>
          <a:p>
            <a:pPr>
              <a:lnSpc>
                <a:spcPct val="150000"/>
              </a:lnSpc>
            </a:pPr>
            <a:r>
              <a:rPr lang="zh-TW" altLang="en-US" sz="2800" b="1" dirty="0">
                <a:latin typeface="微軟正黑體" panose="020B0604030504040204" pitchFamily="34" charset="-120"/>
                <a:ea typeface="微軟正黑體" panose="020B0604030504040204" pitchFamily="34" charset="-120"/>
                <a:cs typeface="经典综艺体简" panose="02010609000101010101" pitchFamily="49" charset="-122"/>
              </a:rPr>
              <a:t>環球晶公告本公司董事會決議發行無擔保普通公司債</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董事會決議日期：</a:t>
            </a:r>
            <a:r>
              <a:rPr lang="en-US" altLang="zh-TW" sz="2800" dirty="0">
                <a:latin typeface="微軟正黑體" panose="020B0604030504040204" pitchFamily="34" charset="-120"/>
                <a:ea typeface="微軟正黑體" panose="020B0604030504040204" pitchFamily="34" charset="-120"/>
              </a:rPr>
              <a:t>110/04/21</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發行總額：不超過新台幣</a:t>
            </a:r>
            <a:r>
              <a:rPr lang="en-US" altLang="zh-TW" sz="2800" dirty="0">
                <a:latin typeface="微軟正黑體" panose="020B0604030504040204" pitchFamily="34" charset="-120"/>
                <a:ea typeface="微軟正黑體" panose="020B0604030504040204" pitchFamily="34" charset="-120"/>
              </a:rPr>
              <a:t>220</a:t>
            </a:r>
            <a:r>
              <a:rPr lang="zh-TW" altLang="en-US" sz="2800" dirty="0">
                <a:latin typeface="微軟正黑體" panose="020B0604030504040204" pitchFamily="34" charset="-120"/>
                <a:ea typeface="微軟正黑體" panose="020B0604030504040204" pitchFamily="34" charset="-120"/>
              </a:rPr>
              <a:t>億元</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募得價款之用途及運用計畫：募集中長期資金，用以償還債務及</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或充實營運資金及</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或轉投資國內及</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或海外事業及</a:t>
            </a:r>
            <a:r>
              <a:rPr lang="en-US" altLang="zh-TW" sz="2800" dirty="0">
                <a:latin typeface="微軟正黑體" panose="020B0604030504040204" pitchFamily="34" charset="-120"/>
                <a:ea typeface="微軟正黑體" panose="020B0604030504040204" pitchFamily="34" charset="-120"/>
              </a:rPr>
              <a:t>/</a:t>
            </a:r>
            <a:r>
              <a:rPr lang="zh-TW" altLang="en-US" sz="2800" dirty="0">
                <a:latin typeface="微軟正黑體" panose="020B0604030504040204" pitchFamily="34" charset="-120"/>
                <a:ea typeface="微軟正黑體" panose="020B0604030504040204" pitchFamily="34" charset="-120"/>
              </a:rPr>
              <a:t>或購置機器設備</a:t>
            </a:r>
          </a:p>
        </p:txBody>
      </p:sp>
    </p:spTree>
    <p:extLst>
      <p:ext uri="{BB962C8B-B14F-4D97-AF65-F5344CB8AC3E}">
        <p14:creationId xmlns:p14="http://schemas.microsoft.com/office/powerpoint/2010/main" val="10118021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原料費用</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263187" cy="1952201"/>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rPr>
              <a:t>多晶矽從</a:t>
            </a:r>
            <a:r>
              <a:rPr lang="en-US" altLang="zh-TW" sz="2800" dirty="0">
                <a:latin typeface="微軟正黑體" panose="020B0604030504040204" pitchFamily="34" charset="-120"/>
                <a:ea typeface="微軟正黑體" panose="020B0604030504040204" pitchFamily="34" charset="-120"/>
              </a:rPr>
              <a:t>2008</a:t>
            </a:r>
            <a:r>
              <a:rPr lang="zh-TW" altLang="en-US" sz="2800" dirty="0">
                <a:latin typeface="微軟正黑體" panose="020B0604030504040204" pitchFamily="34" charset="-120"/>
                <a:ea typeface="微軟正黑體" panose="020B0604030504040204" pitchFamily="34" charset="-120"/>
              </a:rPr>
              <a:t>年</a:t>
            </a:r>
            <a:r>
              <a:rPr lang="en-US" altLang="zh-TW" sz="2800" dirty="0">
                <a:latin typeface="微軟正黑體" panose="020B0604030504040204" pitchFamily="34" charset="-120"/>
                <a:ea typeface="微軟正黑體" panose="020B0604030504040204" pitchFamily="34" charset="-120"/>
              </a:rPr>
              <a:t>460</a:t>
            </a:r>
            <a:r>
              <a:rPr lang="zh-TW" altLang="en-US" sz="2800" dirty="0">
                <a:latin typeface="微軟正黑體" panose="020B0604030504040204" pitchFamily="34" charset="-120"/>
                <a:ea typeface="微軟正黑體" panose="020B0604030504040204" pitchFamily="34" charset="-120"/>
              </a:rPr>
              <a:t>美元跌至現在</a:t>
            </a:r>
            <a:r>
              <a:rPr lang="en-US" altLang="zh-TW" sz="2800" dirty="0">
                <a:latin typeface="微軟正黑體" panose="020B0604030504040204" pitchFamily="34" charset="-120"/>
                <a:ea typeface="微軟正黑體" panose="020B0604030504040204" pitchFamily="34" charset="-120"/>
              </a:rPr>
              <a:t>25.88</a:t>
            </a:r>
            <a:r>
              <a:rPr lang="zh-TW" altLang="en-US" sz="2800" dirty="0">
                <a:latin typeface="微軟正黑體" panose="020B0604030504040204" pitchFamily="34" charset="-120"/>
                <a:ea typeface="微軟正黑體" panose="020B0604030504040204" pitchFamily="34" charset="-120"/>
              </a:rPr>
              <a:t>美元</a:t>
            </a:r>
            <a:endParaRPr lang="en-US" altLang="zh-TW" sz="2800" dirty="0">
              <a:latin typeface="微軟正黑體" panose="020B0604030504040204" pitchFamily="34" charset="-120"/>
              <a:ea typeface="微軟正黑體" panose="020B0604030504040204" pitchFamily="34" charset="-120"/>
            </a:endParaRP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多晶矽供應吃緊，價格飆升</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一年前的</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6.19</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美元飆升至</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25.88</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美元，翻了四倍之多</a:t>
            </a:r>
          </a:p>
        </p:txBody>
      </p:sp>
      <p:graphicFrame>
        <p:nvGraphicFramePr>
          <p:cNvPr id="7" name="圖表 6">
            <a:extLst>
              <a:ext uri="{FF2B5EF4-FFF2-40B4-BE49-F238E27FC236}">
                <a16:creationId xmlns:a16="http://schemas.microsoft.com/office/drawing/2014/main" id="{7F566900-BF13-45D5-A6F3-AB16EC4E6EE7}"/>
              </a:ext>
            </a:extLst>
          </p:cNvPr>
          <p:cNvGraphicFramePr>
            <a:graphicFrameLocks/>
          </p:cNvGraphicFramePr>
          <p:nvPr>
            <p:extLst>
              <p:ext uri="{D42A27DB-BD31-4B8C-83A1-F6EECF244321}">
                <p14:modId xmlns:p14="http://schemas.microsoft.com/office/powerpoint/2010/main" val="516649556"/>
              </p:ext>
            </p:extLst>
          </p:nvPr>
        </p:nvGraphicFramePr>
        <p:xfrm>
          <a:off x="1364916" y="3607048"/>
          <a:ext cx="7146758" cy="285725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04769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pic>
        <p:nvPicPr>
          <p:cNvPr id="8" name="內容版面配置區 8">
            <a:extLst>
              <a:ext uri="{FF2B5EF4-FFF2-40B4-BE49-F238E27FC236}">
                <a16:creationId xmlns:a16="http://schemas.microsoft.com/office/drawing/2014/main" id="{22BBE534-ED8B-480A-8EA5-3C1967BCB500}"/>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958132" y="312588"/>
            <a:ext cx="10275737" cy="6232824"/>
          </a:xfrm>
          <a:prstGeom prst="rect">
            <a:avLst/>
          </a:prstGeom>
        </p:spPr>
      </p:pic>
    </p:spTree>
    <p:extLst>
      <p:ext uri="{BB962C8B-B14F-4D97-AF65-F5344CB8AC3E}">
        <p14:creationId xmlns:p14="http://schemas.microsoft.com/office/powerpoint/2010/main" val="36051684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772566" y="4283999"/>
            <a:ext cx="2646878" cy="830997"/>
          </a:xfrm>
          <a:prstGeom prst="rect">
            <a:avLst/>
          </a:prstGeom>
          <a:noFill/>
        </p:spPr>
        <p:txBody>
          <a:bodyPr wrap="none" rtlCol="0">
            <a:spAutoFit/>
            <a:scene3d>
              <a:camera prst="orthographicFront"/>
              <a:lightRig rig="threePt" dir="t"/>
            </a:scene3d>
            <a:sp3d contourW="12700"/>
          </a:bodyPr>
          <a:lstStyle/>
          <a:p>
            <a:pPr lvl="0" algn="ctr">
              <a:defRPr/>
            </a:pPr>
            <a:r>
              <a:rPr lang="zh-TW" altLang="en-US" sz="4800" b="1" dirty="0">
                <a:solidFill>
                  <a:schemeClr val="bg1"/>
                </a:solidFill>
                <a:latin typeface="微軟正黑體" panose="020B0604030504040204" pitchFamily="34" charset="-120"/>
                <a:ea typeface="微軟正黑體" panose="020B0604030504040204" pitchFamily="34" charset="-120"/>
              </a:rPr>
              <a:t>公司擴張</a:t>
            </a:r>
            <a:endParaRPr lang="en-US" altLang="zh-TW"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4"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黃湘宜</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020983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a:latin typeface="微軟正黑體" panose="020B0604030504040204" pitchFamily="34" charset="-120"/>
                <a:ea typeface="微軟正黑體" panose="020B0604030504040204" pitchFamily="34" charset="-120"/>
                <a:cs typeface="经典综艺体简" panose="02010609000101010101" pitchFamily="49" charset="-122"/>
              </a:rPr>
              <a:t>資本支出狀況</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263187" cy="3891193"/>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原定</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2020</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年底逾</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5</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億美元海外建廠計畫暫時遞延半年</a:t>
            </a:r>
            <a:b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b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1. 12</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吋廠</a:t>
            </a:r>
            <a:b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b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擴建美國德州</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8</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吋磊晶廠</a:t>
            </a: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2018</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擴增在韓國廠的產能，建造</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12</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吋新廠</a:t>
            </a: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2020/06</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中德分公司廠房增建，並引進先進機器設備，預計兩年完工</a:t>
            </a:r>
          </a:p>
        </p:txBody>
      </p:sp>
    </p:spTree>
    <p:extLst>
      <p:ext uri="{BB962C8B-B14F-4D97-AF65-F5344CB8AC3E}">
        <p14:creationId xmlns:p14="http://schemas.microsoft.com/office/powerpoint/2010/main" val="13583214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資本支出狀況</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graphicFrame>
        <p:nvGraphicFramePr>
          <p:cNvPr id="7" name="內容版面配置區 3">
            <a:extLst>
              <a:ext uri="{FF2B5EF4-FFF2-40B4-BE49-F238E27FC236}">
                <a16:creationId xmlns:a16="http://schemas.microsoft.com/office/drawing/2014/main" id="{FE6B87B1-4192-47A9-A763-55F2EABC7A6D}"/>
              </a:ext>
            </a:extLst>
          </p:cNvPr>
          <p:cNvGraphicFramePr>
            <a:graphicFrameLocks noGrp="1"/>
          </p:cNvGraphicFramePr>
          <p:nvPr>
            <p:extLst>
              <p:ext uri="{D42A27DB-BD31-4B8C-83A1-F6EECF244321}">
                <p14:modId xmlns:p14="http://schemas.microsoft.com/office/powerpoint/2010/main" val="2927745412"/>
              </p:ext>
            </p:extLst>
          </p:nvPr>
        </p:nvGraphicFramePr>
        <p:xfrm>
          <a:off x="856343" y="1564852"/>
          <a:ext cx="10515600" cy="44865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06636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公司產能規模</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529887" cy="4729180"/>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2015</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 8</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吋月產能</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45</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萬片、</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12</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吋月產能</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18.8</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萬片、</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6</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吋月產能</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150</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萬片</a:t>
            </a:r>
          </a:p>
          <a:p>
            <a:pPr marL="457200" indent="-457200">
              <a:lnSpc>
                <a:spcPct val="150000"/>
              </a:lnSpc>
              <a:buFont typeface="Arial" panose="020B0604020202020204" pitchFamily="34" charset="0"/>
              <a:buChar char="•"/>
            </a:pP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2016 </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 8</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吋產品占</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39</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12</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吋占</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23</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6</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吋以下占</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38</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a:t>
            </a:r>
          </a:p>
          <a:p>
            <a:pPr marL="457200" indent="-457200">
              <a:lnSpc>
                <a:spcPct val="150000"/>
              </a:lnSpc>
              <a:buFont typeface="Arial" panose="020B0604020202020204" pitchFamily="34" charset="0"/>
              <a:buChar char="•"/>
            </a:pP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2017</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：十二吋矽晶圓月產量達</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75</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萬片、</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8</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吋達</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120</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萬片</a:t>
            </a:r>
          </a:p>
          <a:p>
            <a:pPr marL="457200" indent="-457200">
              <a:lnSpc>
                <a:spcPct val="150000"/>
              </a:lnSpc>
              <a:buFont typeface="Arial" panose="020B0604020202020204" pitchFamily="34" charset="0"/>
              <a:buChar char="•"/>
            </a:pP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2020 </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 </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月產能約</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140</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萬片</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8</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吋晶圓以及</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75-80</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萬片</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12</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吋晶圓（其中</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30-40%</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為記憶體用）</a:t>
            </a:r>
            <a:endPar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endParaRPr>
          </a:p>
          <a:p>
            <a:pPr marL="457200" indent="-457200">
              <a:lnSpc>
                <a:spcPct val="150000"/>
              </a:lnSpc>
              <a:buFont typeface="Arial" panose="020B0604020202020204" pitchFamily="34" charset="0"/>
              <a:buChar char="•"/>
            </a:pP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2021 </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 </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環球晶整體</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12</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吋矽晶圓月產能</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120</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萬片</a:t>
            </a:r>
            <a:b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b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如果加上世創的產能，外界推估，其</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12</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吋矽晶圓月產能可望再增加</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70</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萬至</a:t>
            </a:r>
            <a:r>
              <a:rPr lang="en-US" altLang="zh-TW" sz="2500" dirty="0">
                <a:latin typeface="微軟正黑體" panose="020B0604030504040204" pitchFamily="34" charset="-120"/>
                <a:ea typeface="微軟正黑體" panose="020B0604030504040204" pitchFamily="34" charset="-120"/>
                <a:cs typeface="经典综艺体简" panose="02010609000101010101" pitchFamily="49" charset="-122"/>
              </a:rPr>
              <a:t>80</a:t>
            </a:r>
            <a:r>
              <a:rPr lang="zh-TW" altLang="en-US" sz="2500" dirty="0">
                <a:latin typeface="微軟正黑體" panose="020B0604030504040204" pitchFamily="34" charset="-120"/>
                <a:ea typeface="微軟正黑體" panose="020B0604030504040204" pitchFamily="34" charset="-120"/>
                <a:cs typeface="经典综艺体简" panose="02010609000101010101" pitchFamily="49" charset="-122"/>
              </a:rPr>
              <a:t>萬片。</a:t>
            </a:r>
          </a:p>
        </p:txBody>
      </p:sp>
    </p:spTree>
    <p:extLst>
      <p:ext uri="{BB962C8B-B14F-4D97-AF65-F5344CB8AC3E}">
        <p14:creationId xmlns:p14="http://schemas.microsoft.com/office/powerpoint/2010/main" val="19386859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公司產能利用率</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08666"/>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graphicFrame>
        <p:nvGraphicFramePr>
          <p:cNvPr id="7" name="內容版面配置區 11">
            <a:extLst>
              <a:ext uri="{FF2B5EF4-FFF2-40B4-BE49-F238E27FC236}">
                <a16:creationId xmlns:a16="http://schemas.microsoft.com/office/drawing/2014/main" id="{E4F0D6BF-E654-4A4C-AA62-6BDAD296D52A}"/>
              </a:ext>
            </a:extLst>
          </p:cNvPr>
          <p:cNvGraphicFramePr>
            <a:graphicFrameLocks/>
          </p:cNvGraphicFramePr>
          <p:nvPr>
            <p:extLst>
              <p:ext uri="{D42A27DB-BD31-4B8C-83A1-F6EECF244321}">
                <p14:modId xmlns:p14="http://schemas.microsoft.com/office/powerpoint/2010/main" val="3201290300"/>
              </p:ext>
            </p:extLst>
          </p:nvPr>
        </p:nvGraphicFramePr>
        <p:xfrm>
          <a:off x="874713" y="1614508"/>
          <a:ext cx="3354387" cy="3907155"/>
        </p:xfrm>
        <a:graphic>
          <a:graphicData uri="http://schemas.openxmlformats.org/drawingml/2006/table">
            <a:tbl>
              <a:tblPr>
                <a:tableStyleId>{5C22544A-7EE6-4342-B048-85BDC9FD1C3A}</a:tableStyleId>
              </a:tblPr>
              <a:tblGrid>
                <a:gridCol w="1361104">
                  <a:extLst>
                    <a:ext uri="{9D8B030D-6E8A-4147-A177-3AD203B41FA5}">
                      <a16:colId xmlns:a16="http://schemas.microsoft.com/office/drawing/2014/main" val="4234004403"/>
                    </a:ext>
                  </a:extLst>
                </a:gridCol>
                <a:gridCol w="1993283">
                  <a:extLst>
                    <a:ext uri="{9D8B030D-6E8A-4147-A177-3AD203B41FA5}">
                      <a16:colId xmlns:a16="http://schemas.microsoft.com/office/drawing/2014/main" val="2708953500"/>
                    </a:ext>
                  </a:extLst>
                </a:gridCol>
              </a:tblGrid>
              <a:tr h="522803">
                <a:tc>
                  <a:txBody>
                    <a:bodyPr/>
                    <a:lstStyle/>
                    <a:p>
                      <a:pPr algn="ctr" fontAlgn="ctr">
                        <a:lnSpc>
                          <a:spcPct val="150000"/>
                        </a:lnSpc>
                      </a:pPr>
                      <a:endParaRPr lang="zh-TW" altLang="en-US"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ctr" fontAlgn="ctr">
                        <a:lnSpc>
                          <a:spcPct val="150000"/>
                        </a:lnSpc>
                      </a:pPr>
                      <a:r>
                        <a:rPr lang="zh-TW" altLang="en-US" sz="2400" b="1" u="none" strike="noStrike" dirty="0">
                          <a:effectLst/>
                          <a:latin typeface="微軟正黑體" panose="020B0604030504040204" pitchFamily="34" charset="-120"/>
                          <a:ea typeface="微軟正黑體" panose="020B0604030504040204" pitchFamily="34" charset="-120"/>
                        </a:rPr>
                        <a:t>產能利用率</a:t>
                      </a:r>
                      <a:endParaRPr lang="zh-TW" altLang="en-US" sz="2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789771960"/>
                  </a:ext>
                </a:extLst>
              </a:tr>
              <a:tr h="522803">
                <a:tc>
                  <a:txBody>
                    <a:bodyPr/>
                    <a:lstStyle/>
                    <a:p>
                      <a:pPr algn="ctr" fontAlgn="ctr">
                        <a:lnSpc>
                          <a:spcPct val="150000"/>
                        </a:lnSpc>
                      </a:pPr>
                      <a:r>
                        <a:rPr lang="en-US" altLang="zh-TW" sz="2400" u="none" strike="noStrike" dirty="0">
                          <a:effectLst/>
                          <a:latin typeface="微軟正黑體" panose="020B0604030504040204" pitchFamily="34" charset="-120"/>
                          <a:ea typeface="微軟正黑體" panose="020B0604030504040204" pitchFamily="34" charset="-120"/>
                        </a:rPr>
                        <a:t>2014</a:t>
                      </a:r>
                      <a:endParaRPr lang="en-US" altLang="zh-TW"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ctr" fontAlgn="ctr">
                        <a:lnSpc>
                          <a:spcPct val="150000"/>
                        </a:lnSpc>
                      </a:pPr>
                      <a:r>
                        <a:rPr lang="en-US" altLang="zh-TW" sz="2400" u="none" strike="noStrike" dirty="0">
                          <a:effectLst/>
                          <a:latin typeface="微軟正黑體" panose="020B0604030504040204" pitchFamily="34" charset="-120"/>
                          <a:ea typeface="微軟正黑體" panose="020B0604030504040204" pitchFamily="34" charset="-120"/>
                        </a:rPr>
                        <a:t>84.64</a:t>
                      </a:r>
                      <a:endParaRPr lang="en-US" altLang="zh-TW"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374387015"/>
                  </a:ext>
                </a:extLst>
              </a:tr>
              <a:tr h="522803">
                <a:tc>
                  <a:txBody>
                    <a:bodyPr/>
                    <a:lstStyle/>
                    <a:p>
                      <a:pPr algn="ctr" fontAlgn="ctr">
                        <a:lnSpc>
                          <a:spcPct val="150000"/>
                        </a:lnSpc>
                      </a:pPr>
                      <a:r>
                        <a:rPr lang="en-US" altLang="zh-TW" sz="2400" u="none" strike="noStrike">
                          <a:effectLst/>
                          <a:latin typeface="微軟正黑體" panose="020B0604030504040204" pitchFamily="34" charset="-120"/>
                          <a:ea typeface="微軟正黑體" panose="020B0604030504040204" pitchFamily="34" charset="-120"/>
                        </a:rPr>
                        <a:t>2015</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ctr" fontAlgn="ctr">
                        <a:lnSpc>
                          <a:spcPct val="150000"/>
                        </a:lnSpc>
                      </a:pPr>
                      <a:r>
                        <a:rPr lang="en-US" altLang="zh-TW" sz="2400" u="none" strike="noStrike" dirty="0">
                          <a:effectLst/>
                          <a:latin typeface="微軟正黑體" panose="020B0604030504040204" pitchFamily="34" charset="-120"/>
                          <a:ea typeface="微軟正黑體" panose="020B0604030504040204" pitchFamily="34" charset="-120"/>
                        </a:rPr>
                        <a:t>82.29</a:t>
                      </a:r>
                      <a:endParaRPr lang="en-US" altLang="zh-TW"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254189249"/>
                  </a:ext>
                </a:extLst>
              </a:tr>
              <a:tr h="522803">
                <a:tc>
                  <a:txBody>
                    <a:bodyPr/>
                    <a:lstStyle/>
                    <a:p>
                      <a:pPr algn="ctr" fontAlgn="ctr">
                        <a:lnSpc>
                          <a:spcPct val="150000"/>
                        </a:lnSpc>
                      </a:pPr>
                      <a:r>
                        <a:rPr lang="en-US" altLang="zh-TW" sz="2400" u="none" strike="noStrike">
                          <a:effectLst/>
                          <a:latin typeface="微軟正黑體" panose="020B0604030504040204" pitchFamily="34" charset="-120"/>
                          <a:ea typeface="微軟正黑體" panose="020B0604030504040204" pitchFamily="34" charset="-120"/>
                        </a:rPr>
                        <a:t>2016</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ctr" fontAlgn="ctr">
                        <a:lnSpc>
                          <a:spcPct val="150000"/>
                        </a:lnSpc>
                      </a:pPr>
                      <a:r>
                        <a:rPr lang="en-US" altLang="zh-TW" sz="2400" u="none" strike="noStrike" dirty="0">
                          <a:effectLst/>
                          <a:latin typeface="微軟正黑體" panose="020B0604030504040204" pitchFamily="34" charset="-120"/>
                          <a:ea typeface="微軟正黑體" panose="020B0604030504040204" pitchFamily="34" charset="-120"/>
                        </a:rPr>
                        <a:t>71.96</a:t>
                      </a:r>
                      <a:endParaRPr lang="en-US" altLang="zh-TW"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2168338291"/>
                  </a:ext>
                </a:extLst>
              </a:tr>
              <a:tr h="522803">
                <a:tc>
                  <a:txBody>
                    <a:bodyPr/>
                    <a:lstStyle/>
                    <a:p>
                      <a:pPr algn="ctr" fontAlgn="ctr">
                        <a:lnSpc>
                          <a:spcPct val="150000"/>
                        </a:lnSpc>
                      </a:pPr>
                      <a:r>
                        <a:rPr lang="en-US" altLang="zh-TW" sz="2400" u="none" strike="noStrike">
                          <a:effectLst/>
                          <a:latin typeface="微軟正黑體" panose="020B0604030504040204" pitchFamily="34" charset="-120"/>
                          <a:ea typeface="微軟正黑體" panose="020B0604030504040204" pitchFamily="34" charset="-120"/>
                        </a:rPr>
                        <a:t>2017</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ctr" fontAlgn="ctr">
                        <a:lnSpc>
                          <a:spcPct val="150000"/>
                        </a:lnSpc>
                      </a:pPr>
                      <a:r>
                        <a:rPr lang="en-US" altLang="zh-TW" sz="2400" u="none" strike="noStrike" dirty="0">
                          <a:effectLst/>
                          <a:latin typeface="微軟正黑體" panose="020B0604030504040204" pitchFamily="34" charset="-120"/>
                          <a:ea typeface="微軟正黑體" panose="020B0604030504040204" pitchFamily="34" charset="-120"/>
                        </a:rPr>
                        <a:t>96.67</a:t>
                      </a:r>
                      <a:endParaRPr lang="en-US" altLang="zh-TW"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723999149"/>
                  </a:ext>
                </a:extLst>
              </a:tr>
              <a:tr h="522803">
                <a:tc>
                  <a:txBody>
                    <a:bodyPr/>
                    <a:lstStyle/>
                    <a:p>
                      <a:pPr algn="ctr" fontAlgn="ctr">
                        <a:lnSpc>
                          <a:spcPct val="150000"/>
                        </a:lnSpc>
                      </a:pPr>
                      <a:r>
                        <a:rPr lang="en-US" altLang="zh-TW" sz="2400" u="none" strike="noStrike" dirty="0">
                          <a:effectLst/>
                          <a:latin typeface="微軟正黑體" panose="020B0604030504040204" pitchFamily="34" charset="-120"/>
                          <a:ea typeface="微軟正黑體" panose="020B0604030504040204" pitchFamily="34" charset="-120"/>
                        </a:rPr>
                        <a:t>2018</a:t>
                      </a:r>
                      <a:endParaRPr lang="en-US" altLang="zh-TW"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ctr" fontAlgn="ctr">
                        <a:lnSpc>
                          <a:spcPct val="150000"/>
                        </a:lnSpc>
                      </a:pPr>
                      <a:r>
                        <a:rPr lang="en-US" altLang="zh-TW" sz="2400" u="none" strike="noStrike" dirty="0">
                          <a:effectLst/>
                          <a:latin typeface="微軟正黑體" panose="020B0604030504040204" pitchFamily="34" charset="-120"/>
                          <a:ea typeface="微軟正黑體" panose="020B0604030504040204" pitchFamily="34" charset="-120"/>
                        </a:rPr>
                        <a:t>98.4</a:t>
                      </a:r>
                      <a:endParaRPr lang="en-US" altLang="zh-TW"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2318242015"/>
                  </a:ext>
                </a:extLst>
              </a:tr>
              <a:tr h="522803">
                <a:tc>
                  <a:txBody>
                    <a:bodyPr/>
                    <a:lstStyle/>
                    <a:p>
                      <a:pPr algn="ctr" fontAlgn="ctr">
                        <a:lnSpc>
                          <a:spcPct val="150000"/>
                        </a:lnSpc>
                      </a:pPr>
                      <a:r>
                        <a:rPr lang="en-US" altLang="zh-TW" sz="2400" u="none" strike="noStrike" dirty="0">
                          <a:effectLst/>
                          <a:latin typeface="微軟正黑體" panose="020B0604030504040204" pitchFamily="34" charset="-120"/>
                          <a:ea typeface="微軟正黑體" panose="020B0604030504040204" pitchFamily="34" charset="-120"/>
                        </a:rPr>
                        <a:t>2019</a:t>
                      </a:r>
                      <a:endParaRPr lang="en-US" altLang="zh-TW"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tc>
                  <a:txBody>
                    <a:bodyPr/>
                    <a:lstStyle/>
                    <a:p>
                      <a:pPr algn="ctr" fontAlgn="ctr">
                        <a:lnSpc>
                          <a:spcPct val="150000"/>
                        </a:lnSpc>
                      </a:pPr>
                      <a:r>
                        <a:rPr lang="en-US" altLang="zh-TW" sz="2400" u="none" strike="noStrike" dirty="0">
                          <a:effectLst/>
                          <a:latin typeface="微軟正黑體" panose="020B0604030504040204" pitchFamily="34" charset="-120"/>
                          <a:ea typeface="微軟正黑體" panose="020B0604030504040204" pitchFamily="34" charset="-120"/>
                        </a:rPr>
                        <a:t>92.26</a:t>
                      </a:r>
                      <a:endParaRPr lang="en-US" altLang="zh-TW" sz="24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tc>
                <a:extLst>
                  <a:ext uri="{0D108BD9-81ED-4DB2-BD59-A6C34878D82A}">
                    <a16:rowId xmlns:a16="http://schemas.microsoft.com/office/drawing/2014/main" val="3205092538"/>
                  </a:ext>
                </a:extLst>
              </a:tr>
            </a:tbl>
          </a:graphicData>
        </a:graphic>
      </p:graphicFrame>
      <p:graphicFrame>
        <p:nvGraphicFramePr>
          <p:cNvPr id="8" name="圖表 7">
            <a:extLst>
              <a:ext uri="{FF2B5EF4-FFF2-40B4-BE49-F238E27FC236}">
                <a16:creationId xmlns:a16="http://schemas.microsoft.com/office/drawing/2014/main" id="{86377C02-3F32-4652-A5B8-3BC47050519B}"/>
              </a:ext>
            </a:extLst>
          </p:cNvPr>
          <p:cNvGraphicFramePr>
            <a:graphicFrameLocks/>
          </p:cNvGraphicFramePr>
          <p:nvPr>
            <p:extLst>
              <p:ext uri="{D42A27DB-BD31-4B8C-83A1-F6EECF244321}">
                <p14:modId xmlns:p14="http://schemas.microsoft.com/office/powerpoint/2010/main" val="2084407699"/>
              </p:ext>
            </p:extLst>
          </p:nvPr>
        </p:nvGraphicFramePr>
        <p:xfrm>
          <a:off x="4889499" y="1621914"/>
          <a:ext cx="6032501" cy="3899748"/>
        </p:xfrm>
        <a:graphic>
          <a:graphicData uri="http://schemas.openxmlformats.org/drawingml/2006/chart">
            <c:chart xmlns:c="http://schemas.openxmlformats.org/drawingml/2006/chart" xmlns:r="http://schemas.openxmlformats.org/officeDocument/2006/relationships" r:id="rId3"/>
          </a:graphicData>
        </a:graphic>
      </p:graphicFrame>
      <p:sp>
        <p:nvSpPr>
          <p:cNvPr id="10" name="文字方塊 9">
            <a:extLst>
              <a:ext uri="{FF2B5EF4-FFF2-40B4-BE49-F238E27FC236}">
                <a16:creationId xmlns:a16="http://schemas.microsoft.com/office/drawing/2014/main" id="{F56D79CB-A20A-42B5-9398-92FB9E4DD3DF}"/>
              </a:ext>
            </a:extLst>
          </p:cNvPr>
          <p:cNvSpPr txBox="1"/>
          <p:nvPr/>
        </p:nvSpPr>
        <p:spPr>
          <a:xfrm>
            <a:off x="856343" y="5762798"/>
            <a:ext cx="10301514" cy="938590"/>
          </a:xfrm>
          <a:prstGeom prst="rect">
            <a:avLst/>
          </a:prstGeom>
          <a:noFill/>
        </p:spPr>
        <p:txBody>
          <a:bodyPr wrap="square">
            <a:spAutoFit/>
          </a:bodyPr>
          <a:lstStyle/>
          <a:p>
            <a:pPr>
              <a:lnSpc>
                <a:spcPct val="120000"/>
              </a:lnSpc>
            </a:pPr>
            <a:r>
              <a:rPr lang="en-US" altLang="zh-TW" sz="2400" b="0" i="0" dirty="0">
                <a:effectLst/>
                <a:latin typeface="微軟正黑體" panose="020B0604030504040204" pitchFamily="34" charset="-120"/>
                <a:ea typeface="微軟正黑體" panose="020B0604030504040204" pitchFamily="34" charset="-120"/>
              </a:rPr>
              <a:t>12 </a:t>
            </a:r>
            <a:r>
              <a:rPr lang="zh-TW" altLang="en-US" sz="2400" b="0" i="0" dirty="0">
                <a:effectLst/>
                <a:latin typeface="微軟正黑體" panose="020B0604030504040204" pitchFamily="34" charset="-120"/>
                <a:ea typeface="微軟正黑體" panose="020B0604030504040204" pitchFamily="34" charset="-120"/>
              </a:rPr>
              <a:t>吋矽晶圓產能利用率維持滿載（主要因記憶體的強勁需求），而 </a:t>
            </a:r>
            <a:r>
              <a:rPr lang="en-US" altLang="zh-TW" sz="2400" b="0" i="0" dirty="0">
                <a:effectLst/>
                <a:latin typeface="微軟正黑體" panose="020B0604030504040204" pitchFamily="34" charset="-120"/>
                <a:ea typeface="微軟正黑體" panose="020B0604030504040204" pitchFamily="34" charset="-120"/>
              </a:rPr>
              <a:t>8 </a:t>
            </a:r>
            <a:r>
              <a:rPr lang="zh-TW" altLang="en-US" sz="2400" b="0" i="0" dirty="0">
                <a:effectLst/>
                <a:latin typeface="微軟正黑體" panose="020B0604030504040204" pitchFamily="34" charset="-120"/>
                <a:ea typeface="微軟正黑體" panose="020B0604030504040204" pitchFamily="34" charset="-120"/>
              </a:rPr>
              <a:t>吋矽晶圓的產能利用率接近 </a:t>
            </a:r>
            <a:r>
              <a:rPr lang="en-US" altLang="zh-TW" sz="2400" b="0" i="0" dirty="0">
                <a:effectLst/>
                <a:latin typeface="微軟正黑體" panose="020B0604030504040204" pitchFamily="34" charset="-120"/>
                <a:ea typeface="微軟正黑體" panose="020B0604030504040204" pitchFamily="34" charset="-120"/>
              </a:rPr>
              <a:t>90%</a:t>
            </a:r>
            <a:r>
              <a:rPr lang="zh-TW" altLang="en-US" sz="2400" b="0" i="0" dirty="0">
                <a:effectLst/>
                <a:latin typeface="微軟正黑體" panose="020B0604030504040204" pitchFamily="34" charset="-120"/>
                <a:ea typeface="微軟正黑體" panose="020B0604030504040204" pitchFamily="34" charset="-120"/>
              </a:rPr>
              <a:t>，</a:t>
            </a:r>
            <a:r>
              <a:rPr lang="en-US" altLang="zh-TW" sz="2400" b="0" i="0" dirty="0">
                <a:effectLst/>
                <a:latin typeface="微軟正黑體" panose="020B0604030504040204" pitchFamily="34" charset="-120"/>
                <a:ea typeface="微軟正黑體" panose="020B0604030504040204" pitchFamily="34" charset="-120"/>
              </a:rPr>
              <a:t>6 </a:t>
            </a:r>
            <a:r>
              <a:rPr lang="zh-TW" altLang="en-US" sz="2400" b="0" i="0" dirty="0">
                <a:effectLst/>
                <a:latin typeface="微軟正黑體" panose="020B0604030504040204" pitchFamily="34" charset="-120"/>
                <a:ea typeface="微軟正黑體" panose="020B0604030504040204" pitchFamily="34" charset="-120"/>
              </a:rPr>
              <a:t>吋部分則約 </a:t>
            </a:r>
            <a:r>
              <a:rPr lang="en-US" altLang="zh-TW" sz="2400" b="0" i="0" dirty="0">
                <a:effectLst/>
                <a:latin typeface="微軟正黑體" panose="020B0604030504040204" pitchFamily="34" charset="-120"/>
                <a:ea typeface="微軟正黑體" panose="020B0604030504040204" pitchFamily="34" charset="-120"/>
              </a:rPr>
              <a:t>70%</a:t>
            </a:r>
            <a:r>
              <a:rPr lang="zh-TW" altLang="en-US" sz="2400" b="0" i="0" dirty="0">
                <a:effectLst/>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1519015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重資產－環球晶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288587" cy="4537524"/>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擴產三條件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客戶長期採購承諾、預付金及矽晶圓價格提升</a:t>
            </a: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2018/10/5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通過韓國子公司</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MKC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的廠房設備投資案，擴增</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12</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吋晶圓產品，月產量目標</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15</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萬</a:t>
            </a: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2019/11/22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舉行</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MKC</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二廠的竣工典禮，每月產能約</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17.6</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萬片矽晶圓</a:t>
            </a:r>
          </a:p>
          <a:p>
            <a:pPr marL="457200" indent="-457200">
              <a:lnSpc>
                <a:spcPct val="150000"/>
              </a:lnSpc>
              <a:buFont typeface="Arial" panose="020B0604020202020204" pitchFamily="34" charset="0"/>
              <a:buChar char="•"/>
            </a:pP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2020/06/16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中德分公司舉行</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12</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吋晶圓廠房增建的動土儀式，預計兩年內完成</a:t>
            </a:r>
          </a:p>
        </p:txBody>
      </p:sp>
    </p:spTree>
    <p:extLst>
      <p:ext uri="{BB962C8B-B14F-4D97-AF65-F5344CB8AC3E}">
        <p14:creationId xmlns:p14="http://schemas.microsoft.com/office/powerpoint/2010/main" val="42067374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環球晶季營收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graphicFrame>
        <p:nvGraphicFramePr>
          <p:cNvPr id="18" name="內容版面配置區 3">
            <a:extLst>
              <a:ext uri="{FF2B5EF4-FFF2-40B4-BE49-F238E27FC236}">
                <a16:creationId xmlns:a16="http://schemas.microsoft.com/office/drawing/2014/main" id="{CA11CA97-5BD9-43BE-BCA7-A48305C98410}"/>
              </a:ext>
            </a:extLst>
          </p:cNvPr>
          <p:cNvGraphicFramePr>
            <a:graphicFrameLocks/>
          </p:cNvGraphicFramePr>
          <p:nvPr>
            <p:extLst>
              <p:ext uri="{D42A27DB-BD31-4B8C-83A1-F6EECF244321}">
                <p14:modId xmlns:p14="http://schemas.microsoft.com/office/powerpoint/2010/main" val="22658274"/>
              </p:ext>
            </p:extLst>
          </p:nvPr>
        </p:nvGraphicFramePr>
        <p:xfrm>
          <a:off x="874713" y="1382239"/>
          <a:ext cx="9677463" cy="4386580"/>
        </p:xfrm>
        <a:graphic>
          <a:graphicData uri="http://schemas.openxmlformats.org/drawingml/2006/chart">
            <c:chart xmlns:c="http://schemas.openxmlformats.org/drawingml/2006/chart" xmlns:r="http://schemas.openxmlformats.org/officeDocument/2006/relationships" r:id="rId3"/>
          </a:graphicData>
        </a:graphic>
      </p:graphicFrame>
      <p:sp>
        <p:nvSpPr>
          <p:cNvPr id="19" name="文字方塊 18">
            <a:extLst>
              <a:ext uri="{FF2B5EF4-FFF2-40B4-BE49-F238E27FC236}">
                <a16:creationId xmlns:a16="http://schemas.microsoft.com/office/drawing/2014/main" id="{10149522-77E1-4621-8357-D0F8E41FBBAC}"/>
              </a:ext>
            </a:extLst>
          </p:cNvPr>
          <p:cNvSpPr txBox="1"/>
          <p:nvPr/>
        </p:nvSpPr>
        <p:spPr>
          <a:xfrm>
            <a:off x="874713" y="5751062"/>
            <a:ext cx="10288586" cy="970907"/>
          </a:xfrm>
          <a:prstGeom prst="rect">
            <a:avLst/>
          </a:prstGeom>
          <a:noFill/>
        </p:spPr>
        <p:txBody>
          <a:bodyPr wrap="square">
            <a:spAutoFit/>
          </a:bodyPr>
          <a:lstStyle/>
          <a:p>
            <a:pPr>
              <a:lnSpc>
                <a:spcPct val="120000"/>
              </a:lnSpc>
            </a:pPr>
            <a:r>
              <a:rPr lang="zh-TW" altLang="en-US" sz="2400" b="0" i="0" dirty="0">
                <a:solidFill>
                  <a:srgbClr val="171717"/>
                </a:solidFill>
                <a:effectLst/>
                <a:latin typeface="微軟正黑體" panose="020B0604030504040204" pitchFamily="34" charset="-120"/>
                <a:ea typeface="微軟正黑體" panose="020B0604030504040204" pitchFamily="34" charset="-120"/>
              </a:rPr>
              <a:t>「未來半導體的最大需求與成長機會，都來自</a:t>
            </a:r>
            <a:r>
              <a:rPr lang="en-US" altLang="zh-TW" sz="2400" b="0" i="0" dirty="0">
                <a:solidFill>
                  <a:srgbClr val="171717"/>
                </a:solidFill>
                <a:effectLst/>
                <a:latin typeface="微軟正黑體" panose="020B0604030504040204" pitchFamily="34" charset="-120"/>
                <a:ea typeface="微軟正黑體" panose="020B0604030504040204" pitchFamily="34" charset="-120"/>
              </a:rPr>
              <a:t>12</a:t>
            </a:r>
            <a:r>
              <a:rPr lang="zh-TW" altLang="en-US" sz="2400" b="0" i="0" dirty="0">
                <a:solidFill>
                  <a:srgbClr val="171717"/>
                </a:solidFill>
                <a:effectLst/>
                <a:latin typeface="微軟正黑體" panose="020B0604030504040204" pitchFamily="34" charset="-120"/>
                <a:ea typeface="微軟正黑體" panose="020B0604030504040204" pitchFamily="34" charset="-120"/>
              </a:rPr>
              <a:t>吋，而非小尺寸。這代表無論景氣好或壞，價格怎麼波動，環球都應該勇敢擴增</a:t>
            </a:r>
            <a:r>
              <a:rPr lang="en-US" altLang="zh-TW" sz="2400" b="0" i="0" dirty="0">
                <a:solidFill>
                  <a:srgbClr val="171717"/>
                </a:solidFill>
                <a:effectLst/>
                <a:latin typeface="微軟正黑體" panose="020B0604030504040204" pitchFamily="34" charset="-120"/>
                <a:ea typeface="微軟正黑體" panose="020B0604030504040204" pitchFamily="34" charset="-120"/>
              </a:rPr>
              <a:t>12</a:t>
            </a:r>
            <a:r>
              <a:rPr lang="zh-TW" altLang="en-US" sz="2400" b="0" i="0" dirty="0">
                <a:solidFill>
                  <a:srgbClr val="171717"/>
                </a:solidFill>
                <a:effectLst/>
                <a:latin typeface="微軟正黑體" panose="020B0604030504040204" pitchFamily="34" charset="-120"/>
                <a:ea typeface="微軟正黑體" panose="020B0604030504040204" pitchFamily="34" charset="-120"/>
              </a:rPr>
              <a:t>吋！」徐秀蘭說。</a:t>
            </a:r>
            <a:endParaRPr lang="zh-TW" altLang="en-US" sz="2400" dirty="0">
              <a:latin typeface="微軟正黑體" panose="020B0604030504040204" pitchFamily="34" charset="-120"/>
              <a:ea typeface="微軟正黑體" panose="020B0604030504040204" pitchFamily="34" charset="-120"/>
            </a:endParaRPr>
          </a:p>
        </p:txBody>
      </p:sp>
      <p:sp>
        <p:nvSpPr>
          <p:cNvPr id="4" name="框架 3">
            <a:extLst>
              <a:ext uri="{FF2B5EF4-FFF2-40B4-BE49-F238E27FC236}">
                <a16:creationId xmlns:a16="http://schemas.microsoft.com/office/drawing/2014/main" id="{5473BD9C-67FD-4D81-9C75-333528A6F8CC}"/>
              </a:ext>
            </a:extLst>
          </p:cNvPr>
          <p:cNvSpPr/>
          <p:nvPr/>
        </p:nvSpPr>
        <p:spPr>
          <a:xfrm>
            <a:off x="4864100" y="2057400"/>
            <a:ext cx="546100" cy="3302000"/>
          </a:xfrm>
          <a:prstGeom prst="frame">
            <a:avLst>
              <a:gd name="adj1" fmla="val 4361"/>
            </a:avLst>
          </a:prstGeom>
          <a:solidFill>
            <a:srgbClr val="FED234"/>
          </a:solidFill>
          <a:ln>
            <a:solidFill>
              <a:srgbClr val="FED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0" name="框架 19">
            <a:extLst>
              <a:ext uri="{FF2B5EF4-FFF2-40B4-BE49-F238E27FC236}">
                <a16:creationId xmlns:a16="http://schemas.microsoft.com/office/drawing/2014/main" id="{E334DF29-9779-4D9E-9F47-0C7A7A8937D2}"/>
              </a:ext>
            </a:extLst>
          </p:cNvPr>
          <p:cNvSpPr/>
          <p:nvPr/>
        </p:nvSpPr>
        <p:spPr>
          <a:xfrm>
            <a:off x="8566150" y="2057400"/>
            <a:ext cx="546100" cy="3302000"/>
          </a:xfrm>
          <a:prstGeom prst="frame">
            <a:avLst>
              <a:gd name="adj1" fmla="val 4361"/>
            </a:avLst>
          </a:prstGeom>
          <a:solidFill>
            <a:srgbClr val="FED234"/>
          </a:solidFill>
          <a:ln>
            <a:solidFill>
              <a:srgbClr val="FED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5435586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4DA27D22-7CA0-4A68-ADFF-91E2594CEE50}"/>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9" name="文本框 8"/>
          <p:cNvSpPr txBox="1"/>
          <p:nvPr/>
        </p:nvSpPr>
        <p:spPr>
          <a:xfrm>
            <a:off x="874713" y="509623"/>
            <a:ext cx="7041378"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上游－中美晶（空白晶圓製造）</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809897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853585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 name="內容版面配置區 3">
            <a:extLst>
              <a:ext uri="{FF2B5EF4-FFF2-40B4-BE49-F238E27FC236}">
                <a16:creationId xmlns:a16="http://schemas.microsoft.com/office/drawing/2014/main" id="{B1D58BE8-684A-47F0-A995-1CB94EDA9F1F}"/>
              </a:ext>
            </a:extLst>
          </p:cNvPr>
          <p:cNvPicPr>
            <a:picLocks noChangeAspect="1"/>
          </p:cNvPicPr>
          <p:nvPr/>
        </p:nvPicPr>
        <p:blipFill>
          <a:blip r:embed="rId3"/>
          <a:stretch>
            <a:fillRect/>
          </a:stretch>
        </p:blipFill>
        <p:spPr>
          <a:xfrm>
            <a:off x="534837" y="1644735"/>
            <a:ext cx="11122326" cy="4873628"/>
          </a:xfrm>
          <a:prstGeom prst="rect">
            <a:avLst/>
          </a:prstGeom>
        </p:spPr>
      </p:pic>
    </p:spTree>
    <p:extLst>
      <p:ext uri="{BB962C8B-B14F-4D97-AF65-F5344CB8AC3E}">
        <p14:creationId xmlns:p14="http://schemas.microsoft.com/office/powerpoint/2010/main" val="15989382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輕資產－環球晶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pic>
        <p:nvPicPr>
          <p:cNvPr id="7" name="內容版面配置區 4">
            <a:extLst>
              <a:ext uri="{FF2B5EF4-FFF2-40B4-BE49-F238E27FC236}">
                <a16:creationId xmlns:a16="http://schemas.microsoft.com/office/drawing/2014/main" id="{F41CD065-5142-4F01-A41C-85334F668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043" y="1373891"/>
            <a:ext cx="10089961" cy="4790183"/>
          </a:xfrm>
          <a:prstGeom prst="rect">
            <a:avLst/>
          </a:prstGeom>
        </p:spPr>
      </p:pic>
      <p:sp>
        <p:nvSpPr>
          <p:cNvPr id="8" name="文字方塊 7">
            <a:extLst>
              <a:ext uri="{FF2B5EF4-FFF2-40B4-BE49-F238E27FC236}">
                <a16:creationId xmlns:a16="http://schemas.microsoft.com/office/drawing/2014/main" id="{861F8C81-BF94-4548-9C13-98294910B941}"/>
              </a:ext>
            </a:extLst>
          </p:cNvPr>
          <p:cNvSpPr txBox="1"/>
          <p:nvPr/>
        </p:nvSpPr>
        <p:spPr>
          <a:xfrm>
            <a:off x="856343" y="6079444"/>
            <a:ext cx="7883084" cy="461665"/>
          </a:xfrm>
          <a:prstGeom prst="rect">
            <a:avLst/>
          </a:prstGeom>
          <a:noFill/>
        </p:spPr>
        <p:txBody>
          <a:bodyPr wrap="square">
            <a:spAutoFit/>
          </a:bodyPr>
          <a:lstStyle/>
          <a:p>
            <a:r>
              <a:rPr lang="zh-TW" altLang="en-US" sz="2400" b="0" i="0" u="none" strike="noStrike" dirty="0">
                <a:solidFill>
                  <a:srgbClr val="000000"/>
                </a:solidFill>
                <a:effectLst/>
                <a:latin typeface="微軟正黑體" panose="020B0604030504040204" pitchFamily="34" charset="-120"/>
                <a:ea typeface="微軟正黑體" panose="020B0604030504040204" pitchFamily="34" charset="-120"/>
              </a:rPr>
              <a:t>環球晶一直善用景氣不佳的機會發動併購，藉此壯大實力</a:t>
            </a:r>
            <a:endParaRPr lang="zh-TW" altLang="en-US" sz="2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0028275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併購</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5587555"/>
          </a:xfrm>
          <a:prstGeom prst="rect">
            <a:avLst/>
          </a:prstGeom>
        </p:spPr>
        <p:txBody>
          <a:bodyPr wrap="square">
            <a:spAutoFit/>
            <a:scene3d>
              <a:camera prst="orthographicFront"/>
              <a:lightRig rig="threePt" dir="t"/>
            </a:scene3d>
            <a:sp3d contourW="12700"/>
          </a:bodyPr>
          <a:lstStyle/>
          <a:p>
            <a:pPr marL="457200" indent="-457200">
              <a:lnSpc>
                <a:spcPct val="125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2008</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年，收購美國最大磊晶廠：</a:t>
            </a:r>
            <a:r>
              <a:rPr lang="en-US" altLang="zh-TW" sz="2400" dirty="0" err="1">
                <a:latin typeface="微軟正黑體" panose="020B0604030504040204" pitchFamily="34" charset="-120"/>
                <a:ea typeface="微軟正黑體" panose="020B0604030504040204" pitchFamily="34" charset="-120"/>
                <a:cs typeface="经典综艺体简" panose="02010609000101010101" pitchFamily="49" charset="-122"/>
              </a:rPr>
              <a:t>Globitech</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 取得德儀與</a:t>
            </a: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MEMC</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的矽晶圓、磊晶處理技術。</a:t>
            </a:r>
          </a:p>
          <a:p>
            <a:pPr marL="457200" indent="-457200">
              <a:lnSpc>
                <a:spcPct val="125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2012</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年，收購日本</a:t>
            </a: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Covalent Silicon</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a:t>
            </a: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CVS</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a:t>
            </a:r>
            <a:b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b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a:t>
            </a: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Toshiba</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旗下的公司，技術與產品都被認證過</a:t>
            </a:r>
            <a:b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b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－日本市場 </a:t>
            </a:r>
            <a:b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b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a:t>
            </a: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8</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吋、</a:t>
            </a: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12</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吋晶圓技術與產能 </a:t>
            </a:r>
          </a:p>
          <a:p>
            <a:pPr marL="457200" indent="-457200">
              <a:lnSpc>
                <a:spcPct val="125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2016</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年，併購同業丹麥</a:t>
            </a:r>
            <a:r>
              <a:rPr lang="en-US" altLang="zh-TW" sz="2400" dirty="0" err="1">
                <a:latin typeface="微軟正黑體" panose="020B0604030504040204" pitchFamily="34" charset="-120"/>
                <a:ea typeface="微軟正黑體" panose="020B0604030504040204" pitchFamily="34" charset="-120"/>
                <a:cs typeface="经典综艺体简" panose="02010609000101010101" pitchFamily="49" charset="-122"/>
              </a:rPr>
              <a:t>Topsil</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，取得生產技術、產能、與客戶群。</a:t>
            </a:r>
          </a:p>
          <a:p>
            <a:pPr marL="457200" indent="-457200">
              <a:lnSpc>
                <a:spcPct val="125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2016</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年，當時排名第六大的環球晶（</a:t>
            </a: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6488</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）收購當時全球第四大的美國 </a:t>
            </a: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SunEdison Semiconductor</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，股價大漲</a:t>
            </a: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10</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倍（</a:t>
            </a: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2</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年內）</a:t>
            </a:r>
            <a:endPar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endParaRPr>
          </a:p>
          <a:p>
            <a:pPr marL="457200" indent="-457200">
              <a:lnSpc>
                <a:spcPct val="125000"/>
              </a:lnSpc>
              <a:buFont typeface="Arial" panose="020B0604020202020204" pitchFamily="34" charset="0"/>
              <a:buChar char="•"/>
            </a:pP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2020/11/30</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，再度宣布收購德國</a:t>
            </a:r>
            <a:r>
              <a:rPr lang="en-US" altLang="zh-TW" sz="2400" dirty="0" err="1">
                <a:latin typeface="微軟正黑體" panose="020B0604030504040204" pitchFamily="34" charset="-120"/>
                <a:ea typeface="微軟正黑體" panose="020B0604030504040204" pitchFamily="34" charset="-120"/>
                <a:cs typeface="经典综艺体简" panose="02010609000101010101" pitchFamily="49" charset="-122"/>
              </a:rPr>
              <a:t>Siltronic</a:t>
            </a:r>
            <a:r>
              <a:rPr lang="en-US" altLang="zh-TW" sz="2400" dirty="0">
                <a:latin typeface="微軟正黑體" panose="020B0604030504040204" pitchFamily="34" charset="-120"/>
                <a:ea typeface="微軟正黑體" panose="020B0604030504040204" pitchFamily="34" charset="-120"/>
                <a:cs typeface="经典综艺体简" panose="02010609000101010101" pitchFamily="49" charset="-122"/>
              </a:rPr>
              <a:t> AG</a:t>
            </a:r>
            <a:r>
              <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rPr>
              <a:t>（德國世創電子），通過後將成為全球第二大半導體晶圓供應商，坐二望一</a:t>
            </a:r>
          </a:p>
          <a:p>
            <a:pPr marL="457200" indent="-457200">
              <a:lnSpc>
                <a:spcPct val="125000"/>
              </a:lnSpc>
              <a:buFont typeface="Arial" panose="020B0604020202020204" pitchFamily="34" charset="0"/>
              <a:buChar char="•"/>
            </a:pPr>
            <a:endParaRPr lang="zh-TW" altLang="en-US" sz="2400"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spTree>
    <p:extLst>
      <p:ext uri="{BB962C8B-B14F-4D97-AF65-F5344CB8AC3E}">
        <p14:creationId xmlns:p14="http://schemas.microsoft.com/office/powerpoint/2010/main" val="5346328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併購</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1305870"/>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資金來源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銀行借款</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目標：</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12</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個月止血、</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5</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年內還完錢</a:t>
            </a:r>
          </a:p>
        </p:txBody>
      </p:sp>
    </p:spTree>
    <p:extLst>
      <p:ext uri="{BB962C8B-B14F-4D97-AF65-F5344CB8AC3E}">
        <p14:creationId xmlns:p14="http://schemas.microsoft.com/office/powerpoint/2010/main" val="457423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157014" y="4283999"/>
            <a:ext cx="3877985" cy="830997"/>
          </a:xfrm>
          <a:prstGeom prst="rect">
            <a:avLst/>
          </a:prstGeom>
          <a:noFill/>
        </p:spPr>
        <p:txBody>
          <a:bodyPr wrap="none" rtlCol="0">
            <a:spAutoFit/>
            <a:scene3d>
              <a:camera prst="orthographicFront"/>
              <a:lightRig rig="threePt" dir="t"/>
            </a:scene3d>
            <a:sp3d contourW="12700"/>
          </a:bodyPr>
          <a:lstStyle/>
          <a:p>
            <a:pPr lvl="0" algn="ctr">
              <a:defRPr/>
            </a:pPr>
            <a:r>
              <a:rPr lang="zh-TW" altLang="en-US" sz="4800" b="1" dirty="0">
                <a:solidFill>
                  <a:schemeClr val="bg1"/>
                </a:solidFill>
                <a:latin typeface="微軟正黑體" panose="020B0604030504040204" pitchFamily="34" charset="-120"/>
                <a:ea typeface="微軟正黑體" panose="020B0604030504040204" pitchFamily="34" charset="-120"/>
              </a:rPr>
              <a:t>產品開發能力</a:t>
            </a:r>
            <a:endParaRPr lang="en-US" altLang="zh-TW"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4"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黃湘宜</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26531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4">
            <a:extLst>
              <a:ext uri="{FF2B5EF4-FFF2-40B4-BE49-F238E27FC236}">
                <a16:creationId xmlns:a16="http://schemas.microsoft.com/office/drawing/2014/main" id="{9056CC3B-03BD-4C66-B3FB-E3FAED5DF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12" y="1330208"/>
            <a:ext cx="9116077" cy="5121392"/>
          </a:xfrm>
          <a:prstGeom prst="rect">
            <a:avLst/>
          </a:prstGeom>
        </p:spPr>
      </p:pic>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rPr>
              <a:t>公司產品組合 </a:t>
            </a:r>
            <a:r>
              <a:rPr lang="en-US" altLang="zh-TW" sz="4000" b="1" dirty="0">
                <a:latin typeface="微軟正黑體" panose="020B0604030504040204" pitchFamily="34" charset="-120"/>
                <a:ea typeface="微軟正黑體" panose="020B0604030504040204" pitchFamily="34" charset="-120"/>
              </a:rPr>
              <a:t>–</a:t>
            </a:r>
            <a:r>
              <a:rPr lang="zh-TW" altLang="en-US" sz="4000" b="1" dirty="0">
                <a:latin typeface="微軟正黑體" panose="020B0604030504040204" pitchFamily="34" charset="-120"/>
                <a:ea typeface="微軟正黑體" panose="020B0604030504040204" pitchFamily="34" charset="-120"/>
              </a:rPr>
              <a:t> 中美晶</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23130458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rPr>
              <a:t>高毛利率產品比重演變</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graphicFrame>
        <p:nvGraphicFramePr>
          <p:cNvPr id="10" name="內容版面配置區 3">
            <a:extLst>
              <a:ext uri="{FF2B5EF4-FFF2-40B4-BE49-F238E27FC236}">
                <a16:creationId xmlns:a16="http://schemas.microsoft.com/office/drawing/2014/main" id="{B4FE56A0-4C5F-4BB0-AC79-092F4D057235}"/>
              </a:ext>
            </a:extLst>
          </p:cNvPr>
          <p:cNvGraphicFramePr>
            <a:graphicFrameLocks/>
          </p:cNvGraphicFramePr>
          <p:nvPr>
            <p:extLst>
              <p:ext uri="{D42A27DB-BD31-4B8C-83A1-F6EECF244321}">
                <p14:modId xmlns:p14="http://schemas.microsoft.com/office/powerpoint/2010/main" val="1873632001"/>
              </p:ext>
            </p:extLst>
          </p:nvPr>
        </p:nvGraphicFramePr>
        <p:xfrm>
          <a:off x="838200" y="1464359"/>
          <a:ext cx="10515600" cy="50793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198806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zh-TW" altLang="en-US" sz="4000" b="1" dirty="0">
                <a:latin typeface="微軟正黑體" panose="020B0604030504040204" pitchFamily="34" charset="-120"/>
                <a:ea typeface="微軟正黑體" panose="020B0604030504040204" pitchFamily="34" charset="-120"/>
                <a:cs typeface="经典综艺体简" panose="02010609000101010101" pitchFamily="49" charset="-122"/>
              </a:rPr>
              <a:t>日本信越</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pic>
        <p:nvPicPr>
          <p:cNvPr id="7" name="內容版面配置區 4">
            <a:extLst>
              <a:ext uri="{FF2B5EF4-FFF2-40B4-BE49-F238E27FC236}">
                <a16:creationId xmlns:a16="http://schemas.microsoft.com/office/drawing/2014/main" id="{6A969435-E665-409D-AF3D-65BA1480E5A2}"/>
              </a:ext>
            </a:extLst>
          </p:cNvPr>
          <p:cNvPicPr>
            <a:picLocks noChangeAspect="1"/>
          </p:cNvPicPr>
          <p:nvPr/>
        </p:nvPicPr>
        <p:blipFill rotWithShape="1">
          <a:blip r:embed="rId3">
            <a:extLst>
              <a:ext uri="{28A0092B-C50C-407E-A947-70E740481C1C}">
                <a14:useLocalDpi xmlns:a14="http://schemas.microsoft.com/office/drawing/2010/main" val="0"/>
              </a:ext>
            </a:extLst>
          </a:blip>
          <a:srcRect l="3558" t="11133" r="1899" b="17714"/>
          <a:stretch/>
        </p:blipFill>
        <p:spPr>
          <a:xfrm>
            <a:off x="874713" y="1586763"/>
            <a:ext cx="9340743" cy="5271237"/>
          </a:xfrm>
          <a:prstGeom prst="rect">
            <a:avLst/>
          </a:prstGeom>
        </p:spPr>
      </p:pic>
    </p:spTree>
    <p:extLst>
      <p:ext uri="{BB962C8B-B14F-4D97-AF65-F5344CB8AC3E}">
        <p14:creationId xmlns:p14="http://schemas.microsoft.com/office/powerpoint/2010/main" val="4204868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CA806ED3-B2DC-4EFD-8642-9B5E51AF9C07}"/>
              </a:ext>
            </a:extLst>
          </p:cNvPr>
          <p:cNvPicPr>
            <a:picLocks noChangeAspect="1"/>
          </p:cNvPicPr>
          <p:nvPr/>
        </p:nvPicPr>
        <p:blipFill rotWithShape="1">
          <a:blip r:embed="rId2">
            <a:extLst>
              <a:ext uri="{28A0092B-C50C-407E-A947-70E740481C1C}">
                <a14:useLocalDpi xmlns:a14="http://schemas.microsoft.com/office/drawing/2010/main" val="0"/>
              </a:ext>
            </a:extLst>
          </a:blip>
          <a:srcRect l="2818" t="12164" r="50000" b="45083"/>
          <a:stretch/>
        </p:blipFill>
        <p:spPr>
          <a:xfrm>
            <a:off x="81307" y="1290431"/>
            <a:ext cx="6294951" cy="4277137"/>
          </a:xfrm>
          <a:prstGeom prst="rect">
            <a:avLst/>
          </a:prstGeom>
        </p:spPr>
      </p:pic>
      <p:pic>
        <p:nvPicPr>
          <p:cNvPr id="3" name="圖片 2">
            <a:extLst>
              <a:ext uri="{FF2B5EF4-FFF2-40B4-BE49-F238E27FC236}">
                <a16:creationId xmlns:a16="http://schemas.microsoft.com/office/drawing/2014/main" id="{EA626FC9-1B3F-4729-8FF3-2F776DF95660}"/>
              </a:ext>
            </a:extLst>
          </p:cNvPr>
          <p:cNvPicPr>
            <a:picLocks noChangeAspect="1"/>
          </p:cNvPicPr>
          <p:nvPr/>
        </p:nvPicPr>
        <p:blipFill rotWithShape="1">
          <a:blip r:embed="rId2">
            <a:extLst>
              <a:ext uri="{28A0092B-C50C-407E-A947-70E740481C1C}">
                <a14:useLocalDpi xmlns:a14="http://schemas.microsoft.com/office/drawing/2010/main" val="0"/>
              </a:ext>
            </a:extLst>
          </a:blip>
          <a:srcRect l="3519" t="54269" r="53508" b="10275"/>
          <a:stretch/>
        </p:blipFill>
        <p:spPr>
          <a:xfrm>
            <a:off x="5885688" y="1808649"/>
            <a:ext cx="6075789" cy="3758919"/>
          </a:xfrm>
          <a:prstGeom prst="rect">
            <a:avLst/>
          </a:prstGeom>
        </p:spPr>
      </p:pic>
      <p:sp>
        <p:nvSpPr>
          <p:cNvPr id="4" name="文字方塊 3">
            <a:extLst>
              <a:ext uri="{FF2B5EF4-FFF2-40B4-BE49-F238E27FC236}">
                <a16:creationId xmlns:a16="http://schemas.microsoft.com/office/drawing/2014/main" id="{DD58E91A-14C6-4F9B-90FF-D24B8327F1FD}"/>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Tree>
    <p:extLst>
      <p:ext uri="{BB962C8B-B14F-4D97-AF65-F5344CB8AC3E}">
        <p14:creationId xmlns:p14="http://schemas.microsoft.com/office/powerpoint/2010/main" val="30719820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74713" y="509623"/>
            <a:ext cx="10288587" cy="707886"/>
          </a:xfrm>
          <a:prstGeom prst="rect">
            <a:avLst/>
          </a:prstGeom>
          <a:noFill/>
        </p:spPr>
        <p:txBody>
          <a:bodyPr wrap="square" rtlCol="0">
            <a:spAutoFit/>
            <a:scene3d>
              <a:camera prst="orthographicFront"/>
              <a:lightRig rig="threePt" dir="t"/>
            </a:scene3d>
            <a:sp3d contourW="12700"/>
          </a:bodyPr>
          <a:lstStyle/>
          <a:p>
            <a:r>
              <a:rPr lang="en-US" altLang="zh-TW" sz="4000" b="1">
                <a:latin typeface="微軟正黑體" panose="020B0604030504040204" pitchFamily="34" charset="-120"/>
                <a:ea typeface="微軟正黑體" panose="020B0604030504040204" pitchFamily="34" charset="-120"/>
                <a:cs typeface="经典综艺体简" panose="02010609000101010101" pitchFamily="49" charset="-122"/>
              </a:rPr>
              <a:t>12</a:t>
            </a:r>
            <a:r>
              <a:rPr lang="zh-TW" altLang="en-US" sz="4000" b="1">
                <a:latin typeface="微軟正黑體" panose="020B0604030504040204" pitchFamily="34" charset="-120"/>
                <a:ea typeface="微軟正黑體" panose="020B0604030504040204" pitchFamily="34" charset="-120"/>
                <a:cs typeface="经典综艺体简" panose="02010609000101010101" pitchFamily="49" charset="-122"/>
              </a:rPr>
              <a:t>吋矽晶圓產能比較</a:t>
            </a:r>
            <a:endParaRPr lang="zh-CN" altLang="en-US" sz="4000" b="1" dirty="0">
              <a:latin typeface="微軟正黑體" panose="020B0604030504040204" pitchFamily="34" charset="-120"/>
              <a:ea typeface="微軟正黑體" panose="020B0604030504040204" pitchFamily="34" charset="-120"/>
              <a:cs typeface="经典综艺体简" panose="02010609000101010101" pitchFamily="49" charset="-122"/>
            </a:endParaRPr>
          </a:p>
        </p:txBody>
      </p:sp>
      <p:cxnSp>
        <p:nvCxnSpPr>
          <p:cNvPr id="11" name="直接连接符 10"/>
          <p:cNvCxnSpPr>
            <a:cxnSpLocks/>
          </p:cNvCxnSpPr>
          <p:nvPr/>
        </p:nvCxnSpPr>
        <p:spPr>
          <a:xfrm>
            <a:off x="0" y="1210357"/>
            <a:ext cx="6223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cxnSpLocks/>
          </p:cNvCxnSpPr>
          <p:nvPr/>
        </p:nvCxnSpPr>
        <p:spPr>
          <a:xfrm>
            <a:off x="856343" y="1311958"/>
            <a:ext cx="626835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27A1D681-22CA-4CDC-A0C5-9B1EDCBB087C}"/>
              </a:ext>
            </a:extLst>
          </p:cNvPr>
          <p:cNvSpPr txBox="1"/>
          <p:nvPr/>
        </p:nvSpPr>
        <p:spPr>
          <a:xfrm>
            <a:off x="10805180" y="6031524"/>
            <a:ext cx="1056620" cy="609600"/>
          </a:xfrm>
          <a:prstGeom prst="rect">
            <a:avLst/>
          </a:prstGeom>
          <a:solidFill>
            <a:srgbClr val="EDEDF7"/>
          </a:solidFill>
        </p:spPr>
        <p:txBody>
          <a:bodyPr wrap="square" rtlCol="0">
            <a:spAutoFit/>
          </a:bodyPr>
          <a:lstStyle/>
          <a:p>
            <a:endParaRPr lang="zh-TW" altLang="en-US" dirty="0"/>
          </a:p>
        </p:txBody>
      </p:sp>
      <p:sp>
        <p:nvSpPr>
          <p:cNvPr id="6" name="矩形 5">
            <a:extLst>
              <a:ext uri="{FF2B5EF4-FFF2-40B4-BE49-F238E27FC236}">
                <a16:creationId xmlns:a16="http://schemas.microsoft.com/office/drawing/2014/main" id="{C582CD92-D8B7-47D7-8EBA-8FFE0853B80F}"/>
              </a:ext>
            </a:extLst>
          </p:cNvPr>
          <p:cNvSpPr/>
          <p:nvPr/>
        </p:nvSpPr>
        <p:spPr>
          <a:xfrm>
            <a:off x="874713" y="1483403"/>
            <a:ext cx="10402887" cy="2598532"/>
          </a:xfrm>
          <a:prstGeom prst="rect">
            <a:avLst/>
          </a:prstGeom>
        </p:spPr>
        <p:txBody>
          <a:bodyPr wrap="square">
            <a:spAutoFit/>
            <a:scene3d>
              <a:camera prst="orthographicFront"/>
              <a:lightRig rig="threePt" dir="t"/>
            </a:scene3d>
            <a:sp3d contourW="12700"/>
          </a:bodyPr>
          <a:lstStyle/>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現階段全球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12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吋矽晶圓供給量約是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670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萬片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月</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信越半導體則約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210-220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萬片</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目前環球晶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12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吋月產能約 </a:t>
            </a:r>
            <a:r>
              <a:rPr lang="en-US" altLang="zh-TW" sz="2800" dirty="0">
                <a:latin typeface="微軟正黑體" panose="020B0604030504040204" pitchFamily="34" charset="-120"/>
                <a:ea typeface="微軟正黑體" panose="020B0604030504040204" pitchFamily="34" charset="-120"/>
                <a:cs typeface="经典综艺体简" panose="02010609000101010101" pitchFamily="49" charset="-122"/>
              </a:rPr>
              <a:t>120 </a:t>
            </a: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萬片</a:t>
            </a:r>
          </a:p>
          <a:p>
            <a:pPr marL="457200" indent="-457200">
              <a:lnSpc>
                <a:spcPct val="150000"/>
              </a:lnSpc>
              <a:buFont typeface="Arial" panose="020B0604020202020204" pitchFamily="34" charset="0"/>
              <a:buChar char="•"/>
            </a:pPr>
            <a:r>
              <a:rPr lang="zh-TW" altLang="en-US" sz="2800" dirty="0">
                <a:latin typeface="微軟正黑體" panose="020B0604030504040204" pitchFamily="34" charset="-120"/>
                <a:ea typeface="微軟正黑體" panose="020B0604030504040204" pitchFamily="34" charset="-120"/>
                <a:cs typeface="经典综艺体简" panose="02010609000101010101" pitchFamily="49" charset="-122"/>
              </a:rPr>
              <a:t>還是有一大差距</a:t>
            </a:r>
          </a:p>
        </p:txBody>
      </p:sp>
      <p:graphicFrame>
        <p:nvGraphicFramePr>
          <p:cNvPr id="7" name="圖表 6">
            <a:extLst>
              <a:ext uri="{FF2B5EF4-FFF2-40B4-BE49-F238E27FC236}">
                <a16:creationId xmlns:a16="http://schemas.microsoft.com/office/drawing/2014/main" id="{09A293E7-74CD-4A2A-8A80-83E8D101BE1E}"/>
              </a:ext>
            </a:extLst>
          </p:cNvPr>
          <p:cNvGraphicFramePr>
            <a:graphicFrameLocks/>
          </p:cNvGraphicFramePr>
          <p:nvPr>
            <p:extLst>
              <p:ext uri="{D42A27DB-BD31-4B8C-83A1-F6EECF244321}">
                <p14:modId xmlns:p14="http://schemas.microsoft.com/office/powerpoint/2010/main" val="2087944026"/>
              </p:ext>
            </p:extLst>
          </p:nvPr>
        </p:nvGraphicFramePr>
        <p:xfrm>
          <a:off x="5892800" y="3136900"/>
          <a:ext cx="5689600" cy="36983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92856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l="10811"/>
          <a:stretch/>
        </p:blipFill>
        <p:spPr>
          <a:xfrm rot="16200000" flipH="1">
            <a:off x="2657475" y="-2676525"/>
            <a:ext cx="6877050" cy="12192000"/>
          </a:xfrm>
          <a:prstGeom prst="rect">
            <a:avLst/>
          </a:prstGeom>
        </p:spPr>
      </p:pic>
      <p:sp>
        <p:nvSpPr>
          <p:cNvPr id="5" name="文本框 4"/>
          <p:cNvSpPr txBox="1"/>
          <p:nvPr/>
        </p:nvSpPr>
        <p:spPr>
          <a:xfrm>
            <a:off x="4772568" y="4283999"/>
            <a:ext cx="2646878" cy="830997"/>
          </a:xfrm>
          <a:prstGeom prst="rect">
            <a:avLst/>
          </a:prstGeom>
          <a:noFill/>
        </p:spPr>
        <p:txBody>
          <a:bodyPr wrap="none" rtlCol="0">
            <a:spAutoFit/>
            <a:scene3d>
              <a:camera prst="orthographicFront"/>
              <a:lightRig rig="threePt" dir="t"/>
            </a:scene3d>
            <a:sp3d contourW="12700"/>
          </a:bodyPr>
          <a:lstStyle/>
          <a:p>
            <a:pPr lvl="0" algn="ctr">
              <a:defRPr/>
            </a:pPr>
            <a:r>
              <a:rPr lang="zh-TW" altLang="en-US" sz="4800" b="1" dirty="0">
                <a:solidFill>
                  <a:schemeClr val="bg1"/>
                </a:solidFill>
                <a:latin typeface="微軟正黑體" panose="020B0604030504040204" pitchFamily="34" charset="-120"/>
                <a:ea typeface="微軟正黑體" panose="020B0604030504040204" pitchFamily="34" charset="-120"/>
              </a:rPr>
              <a:t>存貨狀況</a:t>
            </a:r>
            <a:endParaRPr lang="en-US" altLang="zh-TW" sz="4800" b="1" dirty="0">
              <a:solidFill>
                <a:schemeClr val="bg1"/>
              </a:solidFill>
              <a:latin typeface="微軟正黑體" panose="020B0604030504040204" pitchFamily="34" charset="-120"/>
              <a:ea typeface="微軟正黑體" panose="020B0604030504040204" pitchFamily="34" charset="-120"/>
            </a:endParaRPr>
          </a:p>
        </p:txBody>
      </p:sp>
      <p:sp>
        <p:nvSpPr>
          <p:cNvPr id="7" name="文本框 4">
            <a:extLst>
              <a:ext uri="{FF2B5EF4-FFF2-40B4-BE49-F238E27FC236}">
                <a16:creationId xmlns:a16="http://schemas.microsoft.com/office/drawing/2014/main" id="{063986D2-F4A1-48D5-8509-08608D61E4F2}"/>
              </a:ext>
            </a:extLst>
          </p:cNvPr>
          <p:cNvSpPr txBox="1"/>
          <p:nvPr/>
        </p:nvSpPr>
        <p:spPr>
          <a:xfrm>
            <a:off x="5157284" y="5282531"/>
            <a:ext cx="1877437" cy="769441"/>
          </a:xfrm>
          <a:prstGeom prst="rect">
            <a:avLst/>
          </a:prstGeom>
          <a:noFill/>
        </p:spPr>
        <p:txBody>
          <a:bodyPr wrap="none" rtlCol="0">
            <a:spAutoFit/>
            <a:scene3d>
              <a:camera prst="orthographicFront"/>
              <a:lightRig rig="threePt" dir="t"/>
            </a:scene3d>
            <a:sp3d contourW="12700"/>
          </a:bodyPr>
          <a:lstStyle/>
          <a:p>
            <a:pPr lvl="0" algn="ctr">
              <a:defRPr/>
            </a:pPr>
            <a:r>
              <a:rPr lang="zh-TW"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rPr>
              <a:t>黃湘宜</a:t>
            </a:r>
            <a:endParaRPr lang="zh-CN" altLang="en-US" sz="4400" b="1" dirty="0">
              <a:solidFill>
                <a:schemeClr val="accent1">
                  <a:lumMod val="20000"/>
                  <a:lumOff val="8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87547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224">
      <a:dk1>
        <a:sysClr val="windowText" lastClr="000000"/>
      </a:dk1>
      <a:lt1>
        <a:sysClr val="window" lastClr="FFFFFF"/>
      </a:lt1>
      <a:dk2>
        <a:srgbClr val="44546A"/>
      </a:dk2>
      <a:lt2>
        <a:srgbClr val="E7E6E6"/>
      </a:lt2>
      <a:accent1>
        <a:srgbClr val="494398"/>
      </a:accent1>
      <a:accent2>
        <a:srgbClr val="494398"/>
      </a:accent2>
      <a:accent3>
        <a:srgbClr val="494398"/>
      </a:accent3>
      <a:accent4>
        <a:srgbClr val="494398"/>
      </a:accent4>
      <a:accent5>
        <a:srgbClr val="494398"/>
      </a:accent5>
      <a:accent6>
        <a:srgbClr val="494398"/>
      </a:accent6>
      <a:hlink>
        <a:srgbClr val="494398"/>
      </a:hlink>
      <a:folHlink>
        <a:srgbClr val="494398"/>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包图主题2</Template>
  <TotalTime>5211</TotalTime>
  <Words>4840</Words>
  <Application>Microsoft Office PowerPoint</Application>
  <PresentationFormat>寬螢幕</PresentationFormat>
  <Paragraphs>625</Paragraphs>
  <Slides>124</Slides>
  <Notes>120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124</vt:i4>
      </vt:variant>
    </vt:vector>
  </HeadingPairs>
  <TitlesOfParts>
    <vt:vector size="129" baseType="lpstr">
      <vt:lpstr>等线</vt:lpstr>
      <vt:lpstr>微軟正黑體</vt:lpstr>
      <vt:lpstr>Arial</vt:lpstr>
      <vt:lpstr>Calibri</vt:lpstr>
      <vt:lpstr>第一PPT，www.1ppt.com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
  <dc:description>http://www.ypppt.com/</dc:description>
  <cp:lastModifiedBy>Anna Huang</cp:lastModifiedBy>
  <cp:revision>170</cp:revision>
  <dcterms:created xsi:type="dcterms:W3CDTF">2017-10-09T03:26:07Z</dcterms:created>
  <dcterms:modified xsi:type="dcterms:W3CDTF">2021-06-11T06:41:35Z</dcterms:modified>
</cp:coreProperties>
</file>